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70" r:id="rId2"/>
    <p:sldId id="293" r:id="rId3"/>
    <p:sldId id="274" r:id="rId4"/>
    <p:sldId id="275" r:id="rId5"/>
    <p:sldId id="263" r:id="rId6"/>
    <p:sldId id="279" r:id="rId7"/>
    <p:sldId id="283" r:id="rId8"/>
    <p:sldId id="289" r:id="rId9"/>
    <p:sldId id="294" r:id="rId10"/>
    <p:sldId id="322" r:id="rId11"/>
    <p:sldId id="267" r:id="rId12"/>
    <p:sldId id="298" r:id="rId13"/>
    <p:sldId id="272" r:id="rId14"/>
    <p:sldId id="282" r:id="rId15"/>
    <p:sldId id="276" r:id="rId16"/>
    <p:sldId id="321" r:id="rId17"/>
    <p:sldId id="292" r:id="rId18"/>
    <p:sldId id="296" r:id="rId19"/>
    <p:sldId id="320" r:id="rId20"/>
    <p:sldId id="297" r:id="rId21"/>
    <p:sldId id="291" r:id="rId22"/>
  </p:sldIdLst>
  <p:sldSz cx="18288000" cy="10287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Guerrilla" panose="020B0604020202020204" charset="0"/>
      <p:regular r:id="rId28"/>
    </p:embeddedFont>
    <p:embeddedFont>
      <p:font typeface="IBM Plex Sans" panose="020B0503050203000203" pitchFamily="34" charset="0"/>
      <p:regular r:id="rId29"/>
      <p:bold r:id="rId30"/>
      <p:italic r:id="rId31"/>
      <p:boldItalic r:id="rId32"/>
    </p:embeddedFont>
    <p:embeddedFont>
      <p:font typeface="Muli Heavy" panose="020B0604020202020204" charset="0"/>
      <p:regular r:id="rId33"/>
    </p:embeddedFont>
    <p:embeddedFont>
      <p:font typeface="Muli Ultra-Bold" panose="020B0604020202020204" charset="0"/>
      <p:regular r:id="rId34"/>
    </p:embeddedFont>
    <p:embeddedFont>
      <p:font typeface="Roboto Condensed" panose="02000000000000000000" pitchFamily="2" charset="0"/>
      <p:regular r:id="rId35"/>
      <p:bold r:id="rId36"/>
      <p:italic r:id="rId37"/>
      <p:boldItalic r:id="rId38"/>
    </p:embeddedFont>
    <p:embeddedFont>
      <p:font typeface="Telegraf Medium" panose="020B0604020202020204" charset="0"/>
      <p:regular r:id="rId39"/>
    </p:embeddedFont>
    <p:embeddedFont>
      <p:font typeface="TT Interphases" panose="020B0604020202020204" charset="0"/>
      <p:regular r:id="rId40"/>
    </p:embeddedFont>
    <p:embeddedFont>
      <p:font typeface="TT Interphases Bold" panose="020B0604020202020204" charset="0"/>
      <p:regular r:id="rId41"/>
    </p:embeddedFont>
    <p:embeddedFont>
      <p:font typeface="Tufuli Arabic" panose="020B0604020202020204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A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83738" autoAdjust="0"/>
  </p:normalViewPr>
  <p:slideViewPr>
    <p:cSldViewPr>
      <p:cViewPr varScale="1">
        <p:scale>
          <a:sx n="40" d="100"/>
          <a:sy n="40" d="100"/>
        </p:scale>
        <p:origin x="104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C302A-1DC2-4BF2-A7B0-6D949D9491A3}" type="datetimeFigureOut">
              <a:rPr lang="es-CO" smtClean="0"/>
              <a:t>2/06/2026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F15E9-F8E8-472C-B91F-A3F73B81D4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2510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F15E9-F8E8-472C-B91F-A3F73B81D43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9906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F15E9-F8E8-472C-B91F-A3F73B81D439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1354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					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F15E9-F8E8-472C-B91F-A3F73B81D439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3944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F15E9-F8E8-472C-B91F-A3F73B81D439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9917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F15E9-F8E8-472C-B91F-A3F73B81D439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0401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F15E9-F8E8-472C-B91F-A3F73B81D439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6750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F15E9-F8E8-472C-B91F-A3F73B81D439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2155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F15E9-F8E8-472C-B91F-A3F73B81D439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9894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F15E9-F8E8-472C-B91F-A3F73B81D439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5945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F15E9-F8E8-472C-B91F-A3F73B81D439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9073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F15E9-F8E8-472C-B91F-A3F73B81D439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7660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F15E9-F8E8-472C-B91F-A3F73B81D439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8795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F15E9-F8E8-472C-B91F-A3F73B81D439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9048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F15E9-F8E8-472C-B91F-A3F73B81D439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9619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F15E9-F8E8-472C-B91F-A3F73B81D439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1914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ampoabogados.com/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mpoabogados.com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poabogados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poabogados.com/" TargetMode="External"/><Relationship Id="rId7" Type="http://schemas.openxmlformats.org/officeDocument/2006/relationships/image" Target="../media/image2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campoabogados.com/" TargetMode="Externa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://www.campoabogados.com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1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33.emf"/><Relationship Id="rId5" Type="http://schemas.openxmlformats.org/officeDocument/2006/relationships/hyperlink" Target="http://www.campoabogados.com/" TargetMode="External"/><Relationship Id="rId10" Type="http://schemas.openxmlformats.org/officeDocument/2006/relationships/package" Target="../embeddings/Microsoft_Excel_Worksheet.xlsx"/><Relationship Id="rId4" Type="http://schemas.openxmlformats.org/officeDocument/2006/relationships/image" Target="../media/image2.png"/><Relationship Id="rId9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1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campoabogados.com/" TargetMode="External"/><Relationship Id="rId10" Type="http://schemas.openxmlformats.org/officeDocument/2006/relationships/image" Target="../media/image36.emf"/><Relationship Id="rId4" Type="http://schemas.openxmlformats.org/officeDocument/2006/relationships/image" Target="../media/image2.png"/><Relationship Id="rId9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1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campoabogados.com/" TargetMode="Externa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campoabogados.com/" TargetMode="Externa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1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campoabogados.com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campoabogados.com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campoabogados.com/" TargetMode="Externa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campoabogados.com/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campoabogados.com/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campoabogados.com/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campoabogados.com/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campoabogados.com/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.jpeg"/><Relationship Id="rId7" Type="http://schemas.openxmlformats.org/officeDocument/2006/relationships/hyperlink" Target="http://www.campoabogados.com/" TargetMode="External"/><Relationship Id="rId12" Type="http://schemas.openxmlformats.org/officeDocument/2006/relationships/image" Target="../media/image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.png"/><Relationship Id="rId5" Type="http://schemas.openxmlformats.org/officeDocument/2006/relationships/image" Target="../media/image8.svg"/><Relationship Id="rId10" Type="http://schemas.openxmlformats.org/officeDocument/2006/relationships/image" Target="../media/image11.emf"/><Relationship Id="rId4" Type="http://schemas.openxmlformats.org/officeDocument/2006/relationships/image" Target="../media/image7.png"/><Relationship Id="rId9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svg"/><Relationship Id="rId3" Type="http://schemas.openxmlformats.org/officeDocument/2006/relationships/image" Target="../media/image1.jpeg"/><Relationship Id="rId7" Type="http://schemas.openxmlformats.org/officeDocument/2006/relationships/image" Target="../media/image4.sv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5.svg"/><Relationship Id="rId5" Type="http://schemas.openxmlformats.org/officeDocument/2006/relationships/hyperlink" Target="http://www.campoabogados.com/" TargetMode="External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mpoabogados.com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8666"/>
            </a:stretch>
          </a:blipFill>
        </p:spPr>
      </p:sp>
      <p:grpSp>
        <p:nvGrpSpPr>
          <p:cNvPr id="3" name="Group 3"/>
          <p:cNvGrpSpPr/>
          <p:nvPr/>
        </p:nvGrpSpPr>
        <p:grpSpPr>
          <a:xfrm rot="2376901">
            <a:off x="6025872" y="-1562825"/>
            <a:ext cx="13552631" cy="21642251"/>
            <a:chOff x="0" y="0"/>
            <a:chExt cx="3569417" cy="570001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69417" cy="5700017"/>
            </a:xfrm>
            <a:custGeom>
              <a:avLst/>
              <a:gdLst/>
              <a:ahLst/>
              <a:cxnLst/>
              <a:rect l="l" t="t" r="r" b="b"/>
              <a:pathLst>
                <a:path w="3569417" h="5700017">
                  <a:moveTo>
                    <a:pt x="0" y="0"/>
                  </a:moveTo>
                  <a:lnTo>
                    <a:pt x="3569417" y="0"/>
                  </a:lnTo>
                  <a:lnTo>
                    <a:pt x="3569417" y="5700017"/>
                  </a:lnTo>
                  <a:lnTo>
                    <a:pt x="0" y="5700017"/>
                  </a:lnTo>
                  <a:close/>
                </a:path>
              </a:pathLst>
            </a:custGeom>
            <a:solidFill>
              <a:srgbClr val="000A1F">
                <a:alpha val="60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569417" cy="57381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391538" y="5524500"/>
            <a:ext cx="11896462" cy="3293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7000" b="1" spc="292" dirty="0">
                <a:solidFill>
                  <a:schemeClr val="accent6">
                    <a:lumMod val="60000"/>
                    <a:lumOff val="40000"/>
                  </a:schemeClr>
                </a:solidFill>
                <a:latin typeface="Muli Heavy"/>
                <a:ea typeface="Muli Heavy"/>
                <a:cs typeface="Muli Heavy"/>
                <a:sym typeface="Muli Heavy"/>
              </a:rPr>
              <a:t>REFORMA LABORAL  LEY 2466/2025.</a:t>
            </a:r>
            <a:r>
              <a:rPr lang="en-US" sz="72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             </a:t>
            </a:r>
            <a:r>
              <a:rPr lang="es-CO" sz="36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</a:rPr>
              <a:t>Modificación </a:t>
            </a:r>
            <a:r>
              <a:rPr lang="en-US" sz="36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del CST, Ley 50/1990,Ley 789/2002 y otras normas laborales.</a:t>
            </a:r>
            <a:endParaRPr lang="en-US" sz="3600" b="1" spc="292" dirty="0">
              <a:solidFill>
                <a:schemeClr val="accent6">
                  <a:lumMod val="60000"/>
                  <a:lumOff val="40000"/>
                </a:schemeClr>
              </a:solidFill>
              <a:latin typeface="Muli Heavy"/>
              <a:ea typeface="Muli Heavy"/>
              <a:cs typeface="Muli Heavy"/>
              <a:sym typeface="Muli Heavy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AE599F2-875D-4175-8F1A-7C47EFD26F8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0889" y="199504"/>
            <a:ext cx="2381250" cy="2381250"/>
          </a:xfrm>
          <a:prstGeom prst="rect">
            <a:avLst/>
          </a:prstGeom>
        </p:spPr>
      </p:pic>
      <p:sp>
        <p:nvSpPr>
          <p:cNvPr id="14" name="Freeform 28">
            <a:extLst>
              <a:ext uri="{FF2B5EF4-FFF2-40B4-BE49-F238E27FC236}">
                <a16:creationId xmlns:a16="http://schemas.microsoft.com/office/drawing/2014/main" id="{7375FB2B-F9E5-4E43-ACF6-3A24B1AAC24E}"/>
              </a:ext>
            </a:extLst>
          </p:cNvPr>
          <p:cNvSpPr/>
          <p:nvPr/>
        </p:nvSpPr>
        <p:spPr>
          <a:xfrm flipH="1">
            <a:off x="326311" y="9776483"/>
            <a:ext cx="707704" cy="337125"/>
          </a:xfrm>
          <a:custGeom>
            <a:avLst/>
            <a:gdLst/>
            <a:ahLst/>
            <a:cxnLst/>
            <a:rect l="l" t="t" r="r" b="b"/>
            <a:pathLst>
              <a:path w="707704" h="337125">
                <a:moveTo>
                  <a:pt x="707704" y="0"/>
                </a:moveTo>
                <a:lnTo>
                  <a:pt x="0" y="0"/>
                </a:lnTo>
                <a:lnTo>
                  <a:pt x="0" y="337125"/>
                </a:lnTo>
                <a:lnTo>
                  <a:pt x="707704" y="337125"/>
                </a:lnTo>
                <a:lnTo>
                  <a:pt x="70770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545FB3F-D56D-4071-B8AC-95EB8FF3AE08}"/>
              </a:ext>
            </a:extLst>
          </p:cNvPr>
          <p:cNvSpPr txBox="1"/>
          <p:nvPr/>
        </p:nvSpPr>
        <p:spPr>
          <a:xfrm>
            <a:off x="72330" y="9399101"/>
            <a:ext cx="1828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</a:tabLst>
            </a:pPr>
            <a:r>
              <a:rPr lang="es-CO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Carrera 5 # 12-16 Oficina 1108 Edif. Suramericana Teléfonos </a:t>
            </a:r>
            <a:r>
              <a:rPr lang="de-DE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Tel: (602) 880 1184  +57 315 431 9589 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www.campoabogados.com</a:t>
            </a: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  Cali - Colombia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8666"/>
            </a:stretch>
          </a:blipFill>
        </p:spPr>
        <p:txBody>
          <a:bodyPr/>
          <a:lstStyle/>
          <a:p>
            <a:endParaRPr lang="es-CO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86AB2CBE-90D5-4119-87A6-33A297434F3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77" y="214891"/>
            <a:ext cx="2381250" cy="2381250"/>
          </a:xfrm>
          <a:prstGeom prst="rect">
            <a:avLst/>
          </a:prstGeom>
        </p:spPr>
      </p:pic>
      <p:sp>
        <p:nvSpPr>
          <p:cNvPr id="7" name="Freeform 28">
            <a:extLst>
              <a:ext uri="{FF2B5EF4-FFF2-40B4-BE49-F238E27FC236}">
                <a16:creationId xmlns:a16="http://schemas.microsoft.com/office/drawing/2014/main" id="{F654CEEF-B0B3-45F3-988E-5BF38B1DC741}"/>
              </a:ext>
            </a:extLst>
          </p:cNvPr>
          <p:cNvSpPr/>
          <p:nvPr/>
        </p:nvSpPr>
        <p:spPr>
          <a:xfrm flipH="1">
            <a:off x="326311" y="9776483"/>
            <a:ext cx="707704" cy="337125"/>
          </a:xfrm>
          <a:custGeom>
            <a:avLst/>
            <a:gdLst/>
            <a:ahLst/>
            <a:cxnLst/>
            <a:rect l="l" t="t" r="r" b="b"/>
            <a:pathLst>
              <a:path w="707704" h="337125">
                <a:moveTo>
                  <a:pt x="707704" y="0"/>
                </a:moveTo>
                <a:lnTo>
                  <a:pt x="0" y="0"/>
                </a:lnTo>
                <a:lnTo>
                  <a:pt x="0" y="337125"/>
                </a:lnTo>
                <a:lnTo>
                  <a:pt x="707704" y="337125"/>
                </a:lnTo>
                <a:lnTo>
                  <a:pt x="70770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887BC6D4-2465-4DAA-917D-E1F5BCC26B83}"/>
              </a:ext>
            </a:extLst>
          </p:cNvPr>
          <p:cNvGrpSpPr/>
          <p:nvPr/>
        </p:nvGrpSpPr>
        <p:grpSpPr>
          <a:xfrm rot="5400000">
            <a:off x="5910852" y="1928963"/>
            <a:ext cx="14632419" cy="10774494"/>
            <a:chOff x="0" y="0"/>
            <a:chExt cx="3213051" cy="3060715"/>
          </a:xfrm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9931E646-617B-45D3-BDB6-A8BB9CA3779E}"/>
                </a:ext>
              </a:extLst>
            </p:cNvPr>
            <p:cNvSpPr/>
            <p:nvPr/>
          </p:nvSpPr>
          <p:spPr>
            <a:xfrm>
              <a:off x="0" y="0"/>
              <a:ext cx="3213051" cy="3060715"/>
            </a:xfrm>
            <a:custGeom>
              <a:avLst/>
              <a:gdLst/>
              <a:ahLst/>
              <a:cxnLst/>
              <a:rect l="l" t="t" r="r" b="b"/>
              <a:pathLst>
                <a:path w="3213051" h="3060715">
                  <a:moveTo>
                    <a:pt x="17769" y="0"/>
                  </a:moveTo>
                  <a:lnTo>
                    <a:pt x="3195282" y="0"/>
                  </a:lnTo>
                  <a:cubicBezTo>
                    <a:pt x="3199995" y="0"/>
                    <a:pt x="3204514" y="1872"/>
                    <a:pt x="3207847" y="5204"/>
                  </a:cubicBezTo>
                  <a:cubicBezTo>
                    <a:pt x="3211179" y="8537"/>
                    <a:pt x="3213051" y="13056"/>
                    <a:pt x="3213051" y="17769"/>
                  </a:cubicBezTo>
                  <a:lnTo>
                    <a:pt x="3213051" y="3042946"/>
                  </a:lnTo>
                  <a:cubicBezTo>
                    <a:pt x="3213051" y="3047658"/>
                    <a:pt x="3211179" y="3052178"/>
                    <a:pt x="3207847" y="3055510"/>
                  </a:cubicBezTo>
                  <a:cubicBezTo>
                    <a:pt x="3204514" y="3058843"/>
                    <a:pt x="3199995" y="3060715"/>
                    <a:pt x="3195282" y="3060715"/>
                  </a:cubicBezTo>
                  <a:lnTo>
                    <a:pt x="17769" y="3060715"/>
                  </a:lnTo>
                  <a:cubicBezTo>
                    <a:pt x="13056" y="3060715"/>
                    <a:pt x="8537" y="3058843"/>
                    <a:pt x="5204" y="3055510"/>
                  </a:cubicBezTo>
                  <a:cubicBezTo>
                    <a:pt x="1872" y="3052178"/>
                    <a:pt x="0" y="3047658"/>
                    <a:pt x="0" y="3042946"/>
                  </a:cubicBezTo>
                  <a:lnTo>
                    <a:pt x="0" y="17769"/>
                  </a:lnTo>
                  <a:cubicBezTo>
                    <a:pt x="0" y="13056"/>
                    <a:pt x="1872" y="8537"/>
                    <a:pt x="5204" y="5204"/>
                  </a:cubicBezTo>
                  <a:cubicBezTo>
                    <a:pt x="8537" y="1872"/>
                    <a:pt x="13056" y="0"/>
                    <a:pt x="17769" y="0"/>
                  </a:cubicBezTo>
                  <a:close/>
                </a:path>
              </a:pathLst>
            </a:custGeom>
            <a:solidFill>
              <a:srgbClr val="000A1F">
                <a:alpha val="60000"/>
              </a:srgbClr>
            </a:solidFill>
          </p:spPr>
        </p: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216F8BF3-BCC1-4DF8-93A4-5F5E47D3E79C}"/>
                </a:ext>
              </a:extLst>
            </p:cNvPr>
            <p:cNvSpPr txBox="1"/>
            <p:nvPr/>
          </p:nvSpPr>
          <p:spPr>
            <a:xfrm>
              <a:off x="0" y="-38100"/>
              <a:ext cx="3213051" cy="3098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9242489-CD7B-4B33-BB0C-3DFD64BDA33B}"/>
              </a:ext>
            </a:extLst>
          </p:cNvPr>
          <p:cNvSpPr txBox="1"/>
          <p:nvPr/>
        </p:nvSpPr>
        <p:spPr>
          <a:xfrm>
            <a:off x="7052872" y="327707"/>
            <a:ext cx="10774492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ea typeface="Muli Heavy"/>
                <a:cs typeface="Muli Heavy"/>
                <a:sym typeface="Muli Heavy"/>
              </a:rPr>
              <a:t>VALOR DE LAS HORAS                JORNADA LABORAL.</a:t>
            </a:r>
            <a:endParaRPr lang="en-US" sz="4400" b="1" u="none" strike="noStrike" spc="144" dirty="0">
              <a:solidFill>
                <a:schemeClr val="accent1">
                  <a:lumMod val="20000"/>
                  <a:lumOff val="80000"/>
                </a:schemeClr>
              </a:solidFill>
              <a:latin typeface="Muli Heavy"/>
              <a:ea typeface="Muli Heavy"/>
              <a:cs typeface="Muli Heavy"/>
              <a:sym typeface="Muli Heavy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D50126C8-D8C5-4362-AAEA-08C5F8A22E80}"/>
              </a:ext>
            </a:extLst>
          </p:cNvPr>
          <p:cNvSpPr txBox="1"/>
          <p:nvPr/>
        </p:nvSpPr>
        <p:spPr>
          <a:xfrm>
            <a:off x="9244545" y="2009631"/>
            <a:ext cx="8551178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endParaRPr lang="es-ES" sz="3000" dirty="0">
              <a:solidFill>
                <a:schemeClr val="accent1">
                  <a:lumMod val="20000"/>
                  <a:lumOff val="80000"/>
                </a:schemeClr>
              </a:solidFill>
              <a:latin typeface="TT Interphases" panose="020B0604020202020204" charset="0"/>
              <a:cs typeface="TT Interphases" panose="020B0604020202020204" charset="0"/>
            </a:endParaRPr>
          </a:p>
          <a:p>
            <a:pPr algn="just">
              <a:spcBef>
                <a:spcPct val="0"/>
              </a:spcBef>
            </a:pPr>
            <a:r>
              <a:rPr lang="es-E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T Interphases" panose="020B0604020202020204" charset="0"/>
              </a:rPr>
              <a:t>*Hora Laboral Ordinaria 		</a:t>
            </a:r>
            <a:r>
              <a:rPr lang="es-ES" sz="3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T Interphases" panose="020B0604020202020204" charset="0"/>
              </a:rPr>
              <a:t>$6,470</a:t>
            </a:r>
            <a:endParaRPr lang="en-US" sz="3000" b="1" dirty="0">
              <a:solidFill>
                <a:schemeClr val="accent1">
                  <a:lumMod val="20000"/>
                  <a:lumOff val="80000"/>
                </a:schemeClr>
              </a:solidFill>
              <a:latin typeface="TT Interphases" panose="020B0604020202020204" charset="0"/>
              <a:cs typeface="TT Interphases" panose="020B0604020202020204" charset="0"/>
              <a:sym typeface="Tufuli Arabic"/>
            </a:endParaRPr>
          </a:p>
          <a:p>
            <a:pPr algn="just">
              <a:spcBef>
                <a:spcPct val="0"/>
              </a:spcBef>
            </a:pP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*Hora Ordinaria Nocturna </a:t>
            </a:r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35%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	</a:t>
            </a: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$8,735</a:t>
            </a:r>
          </a:p>
          <a:p>
            <a:pPr algn="just">
              <a:spcBef>
                <a:spcPct val="0"/>
              </a:spcBef>
            </a:pP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*Hora Extra Diurna </a:t>
            </a:r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25%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		</a:t>
            </a: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$8,088</a:t>
            </a:r>
          </a:p>
          <a:p>
            <a:pPr algn="just">
              <a:spcBef>
                <a:spcPct val="0"/>
              </a:spcBef>
            </a:pP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*Hora Extra Nocturna	</a:t>
            </a:r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75%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		</a:t>
            </a: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$11,323</a:t>
            </a:r>
          </a:p>
          <a:p>
            <a:pPr algn="just">
              <a:spcBef>
                <a:spcPct val="0"/>
              </a:spcBef>
            </a:pP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*Hora Diurna en Jornada 		</a:t>
            </a:r>
          </a:p>
          <a:p>
            <a:pPr algn="just">
              <a:spcBef>
                <a:spcPct val="0"/>
              </a:spcBef>
            </a:pP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  Dominical o Festivo	</a:t>
            </a:r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80%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		</a:t>
            </a: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$11,647</a:t>
            </a:r>
          </a:p>
          <a:p>
            <a:pPr algn="just">
              <a:spcBef>
                <a:spcPct val="0"/>
              </a:spcBef>
            </a:pP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*Hora Nocturna en Jornada 		</a:t>
            </a:r>
          </a:p>
          <a:p>
            <a:pPr algn="just">
              <a:spcBef>
                <a:spcPct val="0"/>
              </a:spcBef>
            </a:pP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  Dominical o Festivo </a:t>
            </a:r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115%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		</a:t>
            </a: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$13,911</a:t>
            </a:r>
          </a:p>
          <a:p>
            <a:pPr algn="just">
              <a:spcBef>
                <a:spcPct val="0"/>
              </a:spcBef>
            </a:pP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*Hora Extra Diurna en Jornada 		</a:t>
            </a:r>
          </a:p>
          <a:p>
            <a:pPr algn="just">
              <a:spcBef>
                <a:spcPct val="0"/>
              </a:spcBef>
            </a:pP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  Dominical o Festivo </a:t>
            </a:r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105%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		</a:t>
            </a: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$13,264</a:t>
            </a:r>
          </a:p>
          <a:p>
            <a:pPr algn="just">
              <a:spcBef>
                <a:spcPct val="0"/>
              </a:spcBef>
            </a:pP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*Hora Extra Nocturna en Jornada 		</a:t>
            </a:r>
          </a:p>
          <a:p>
            <a:pPr algn="just">
              <a:spcBef>
                <a:spcPct val="0"/>
              </a:spcBef>
            </a:pP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  Dominical o Festivo </a:t>
            </a:r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155%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		</a:t>
            </a: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$16,500</a:t>
            </a:r>
            <a:endParaRPr lang="en-US" sz="3000" b="1" dirty="0">
              <a:solidFill>
                <a:schemeClr val="accent1">
                  <a:lumMod val="20000"/>
                  <a:lumOff val="80000"/>
                </a:schemeClr>
              </a:solidFill>
              <a:latin typeface="Tufuli Arabic"/>
              <a:ea typeface="Tufuli Arabic"/>
              <a:cs typeface="Tufuli Arabic"/>
              <a:sym typeface="Tufuli Arabic"/>
            </a:endParaRPr>
          </a:p>
          <a:p>
            <a:pPr algn="just">
              <a:spcBef>
                <a:spcPct val="0"/>
              </a:spcBef>
            </a:pPr>
            <a:endParaRPr lang="en-US" sz="3000" dirty="0">
              <a:solidFill>
                <a:schemeClr val="accent1">
                  <a:lumMod val="20000"/>
                  <a:lumOff val="80000"/>
                </a:schemeClr>
              </a:solidFill>
              <a:latin typeface="Tufuli Arabic"/>
              <a:ea typeface="Tufuli Arabic"/>
              <a:cs typeface="Tufuli Arabic"/>
              <a:sym typeface="Tufuli Arabic"/>
            </a:endParaRPr>
          </a:p>
        </p:txBody>
      </p:sp>
      <p:sp>
        <p:nvSpPr>
          <p:cNvPr id="17" name="Freeform 4">
            <a:extLst>
              <a:ext uri="{FF2B5EF4-FFF2-40B4-BE49-F238E27FC236}">
                <a16:creationId xmlns:a16="http://schemas.microsoft.com/office/drawing/2014/main" id="{35C33720-6A49-4FC4-82E2-0AF56F244DBC}"/>
              </a:ext>
            </a:extLst>
          </p:cNvPr>
          <p:cNvSpPr/>
          <p:nvPr/>
        </p:nvSpPr>
        <p:spPr>
          <a:xfrm rot="-329842">
            <a:off x="16285934" y="-20792"/>
            <a:ext cx="1830017" cy="1947243"/>
          </a:xfrm>
          <a:custGeom>
            <a:avLst/>
            <a:gdLst/>
            <a:ahLst/>
            <a:cxnLst/>
            <a:rect l="l" t="t" r="r" b="b"/>
            <a:pathLst>
              <a:path w="3293316" h="3551615">
                <a:moveTo>
                  <a:pt x="0" y="0"/>
                </a:moveTo>
                <a:lnTo>
                  <a:pt x="3293316" y="0"/>
                </a:lnTo>
                <a:lnTo>
                  <a:pt x="3293316" y="3551615"/>
                </a:lnTo>
                <a:lnTo>
                  <a:pt x="0" y="35516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C3B8919-905A-470A-BD2A-3B48F12A0008}"/>
              </a:ext>
            </a:extLst>
          </p:cNvPr>
          <p:cNvSpPr txBox="1"/>
          <p:nvPr/>
        </p:nvSpPr>
        <p:spPr>
          <a:xfrm>
            <a:off x="72330" y="9399101"/>
            <a:ext cx="1828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</a:tabLst>
            </a:pPr>
            <a:r>
              <a:rPr lang="es-CO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Carrera 5 # 12-16 Oficina 1108 Edif. Suramericana Teléfonos </a:t>
            </a:r>
            <a:r>
              <a:rPr lang="de-DE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Tel: (602) 880 1184  +57 315 431 9589 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www.campoabogados.com</a:t>
            </a: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  Cali - Colombia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F3F1D2A2-FA05-4D45-A01E-0E7E2FBDAA7B}"/>
              </a:ext>
            </a:extLst>
          </p:cNvPr>
          <p:cNvSpPr txBox="1"/>
          <p:nvPr/>
        </p:nvSpPr>
        <p:spPr>
          <a:xfrm>
            <a:off x="326311" y="3654026"/>
            <a:ext cx="7686996" cy="4678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ES" sz="3000" b="1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Salario Mínimo Mensual 2025    </a:t>
            </a:r>
            <a:r>
              <a:rPr lang="es-ES" sz="3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cs typeface="TT Interphases" panose="020B0604020202020204" charset="0"/>
              </a:rPr>
              <a:t>$1,423,500</a:t>
            </a:r>
          </a:p>
          <a:p>
            <a:pPr algn="just">
              <a:spcBef>
                <a:spcPct val="0"/>
              </a:spcBef>
            </a:pPr>
            <a:r>
              <a:rPr lang="es-ES" sz="3000" b="1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Auxilio de Transporte 2025	         </a:t>
            </a:r>
            <a:r>
              <a:rPr lang="es-ES" sz="3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cs typeface="TT Interphases" panose="020B0604020202020204" charset="0"/>
              </a:rPr>
              <a:t>$ 200,000</a:t>
            </a:r>
          </a:p>
          <a:p>
            <a:pPr algn="just">
              <a:spcBef>
                <a:spcPct val="0"/>
              </a:spcBef>
            </a:pPr>
            <a:r>
              <a:rPr lang="es-ES" sz="3000" b="1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Salario Mínimo Diario 2025	         </a:t>
            </a:r>
            <a:r>
              <a:rPr lang="es-ES" sz="3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cs typeface="TT Interphases" panose="020B0604020202020204" charset="0"/>
              </a:rPr>
              <a:t>$      47,450</a:t>
            </a:r>
          </a:p>
          <a:p>
            <a:pPr>
              <a:spcBef>
                <a:spcPct val="0"/>
              </a:spcBef>
            </a:pPr>
            <a:r>
              <a:rPr lang="es-ES" sz="3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cs typeface="TT Interphases" panose="020B0604020202020204" charset="0"/>
              </a:rPr>
              <a:t>44 Horas Semana </a:t>
            </a:r>
            <a:r>
              <a:rPr lang="es-ES" sz="3000" b="1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Jornada Laboral</a:t>
            </a:r>
            <a:r>
              <a:rPr lang="en-US" sz="3000" b="1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                          </a:t>
            </a:r>
            <a:r>
              <a:rPr lang="en-US" sz="3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cs typeface="TT Interphases" panose="020B0604020202020204" charset="0"/>
              </a:rPr>
              <a:t>220   Horas Mensual</a:t>
            </a:r>
            <a:r>
              <a:rPr lang="es-ES" sz="3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cs typeface="TT Interphases" panose="020B0604020202020204" charset="0"/>
              </a:rPr>
              <a:t>  (44/6*30)</a:t>
            </a:r>
            <a:endParaRPr lang="es-ES" sz="3000" b="1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  <a:p>
            <a:pPr algn="ctr">
              <a:spcBef>
                <a:spcPct val="0"/>
              </a:spcBef>
            </a:pPr>
            <a:endParaRPr lang="es-ES" sz="3000" b="1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  <a:p>
            <a:pPr algn="ctr">
              <a:spcBef>
                <a:spcPct val="0"/>
              </a:spcBef>
            </a:pPr>
            <a:r>
              <a:rPr lang="es-ES" sz="3200" b="1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Hora Nocturna:   </a:t>
            </a:r>
            <a:r>
              <a:rPr lang="es-E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cs typeface="TT Interphases" panose="020B0604020202020204" charset="0"/>
              </a:rPr>
              <a:t>                                                              Desde 25/12/2025</a:t>
            </a:r>
          </a:p>
          <a:p>
            <a:pPr algn="just">
              <a:spcBef>
                <a:spcPct val="0"/>
              </a:spcBef>
            </a:pPr>
            <a:endParaRPr lang="es-ES" sz="3000" dirty="0">
              <a:solidFill>
                <a:schemeClr val="accent6">
                  <a:lumMod val="60000"/>
                  <a:lumOff val="40000"/>
                </a:schemeClr>
              </a:solidFill>
              <a:latin typeface="TT Interphases" panose="020B0604020202020204" charset="0"/>
              <a:cs typeface="TT Interphases" panose="020B0604020202020204" charset="0"/>
            </a:endParaRPr>
          </a:p>
          <a:p>
            <a:pPr algn="just">
              <a:spcBef>
                <a:spcPct val="0"/>
              </a:spcBef>
            </a:pPr>
            <a:endParaRPr lang="en-US" sz="3000" dirty="0">
              <a:solidFill>
                <a:schemeClr val="accent1">
                  <a:lumMod val="20000"/>
                  <a:lumOff val="80000"/>
                </a:schemeClr>
              </a:solidFill>
              <a:latin typeface="Tufuli Arabic"/>
              <a:ea typeface="Tufuli Arabic"/>
              <a:cs typeface="Tufuli Arabic"/>
              <a:sym typeface="Tufuli Arabic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63506DB-C2C4-461F-9D2F-BCDE8E62C4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3890" y="7612022"/>
            <a:ext cx="5823985" cy="126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06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8666"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5323702" y="-2791889"/>
            <a:ext cx="7640596" cy="20739065"/>
            <a:chOff x="0" y="0"/>
            <a:chExt cx="2012338" cy="54621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12338" cy="5462141"/>
            </a:xfrm>
            <a:custGeom>
              <a:avLst/>
              <a:gdLst/>
              <a:ahLst/>
              <a:cxnLst/>
              <a:rect l="l" t="t" r="r" b="b"/>
              <a:pathLst>
                <a:path w="2012338" h="5462141">
                  <a:moveTo>
                    <a:pt x="28371" y="0"/>
                  </a:moveTo>
                  <a:lnTo>
                    <a:pt x="1983967" y="0"/>
                  </a:lnTo>
                  <a:cubicBezTo>
                    <a:pt x="1999636" y="0"/>
                    <a:pt x="2012338" y="12702"/>
                    <a:pt x="2012338" y="28371"/>
                  </a:cubicBezTo>
                  <a:lnTo>
                    <a:pt x="2012338" y="5433769"/>
                  </a:lnTo>
                  <a:cubicBezTo>
                    <a:pt x="2012338" y="5449438"/>
                    <a:pt x="1999636" y="5462141"/>
                    <a:pt x="1983967" y="5462141"/>
                  </a:cubicBezTo>
                  <a:lnTo>
                    <a:pt x="28371" y="5462141"/>
                  </a:lnTo>
                  <a:cubicBezTo>
                    <a:pt x="12702" y="5462141"/>
                    <a:pt x="0" y="5449438"/>
                    <a:pt x="0" y="5433769"/>
                  </a:cubicBezTo>
                  <a:lnTo>
                    <a:pt x="0" y="28371"/>
                  </a:lnTo>
                  <a:cubicBezTo>
                    <a:pt x="0" y="12702"/>
                    <a:pt x="12702" y="0"/>
                    <a:pt x="28371" y="0"/>
                  </a:cubicBezTo>
                  <a:close/>
                </a:path>
              </a:pathLst>
            </a:custGeom>
            <a:solidFill>
              <a:srgbClr val="000A1F">
                <a:alpha val="60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012338" cy="5500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8074" y="5394547"/>
            <a:ext cx="6403360" cy="491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2999" b="1" dirty="0">
                <a:solidFill>
                  <a:srgbClr val="FFFFFF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Registro Trabajo Suplementario.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67921" y="5434077"/>
            <a:ext cx="4827216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2999" b="1" dirty="0">
                <a:solidFill>
                  <a:srgbClr val="FFFFFF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Entrega </a:t>
            </a:r>
            <a:r>
              <a:rPr lang="en-US" sz="2999" b="1" dirty="0">
                <a:solidFill>
                  <a:srgbClr val="FFFFFF"/>
                </a:solidFill>
                <a:latin typeface="Muli Ultra-Bold"/>
                <a:cs typeface="Muli Ultra-Bold"/>
                <a:sym typeface="Muli Ultra-Bold"/>
              </a:rPr>
              <a:t>de </a:t>
            </a:r>
            <a:r>
              <a:rPr lang="es-CO" sz="2999" b="1" dirty="0">
                <a:solidFill>
                  <a:srgbClr val="FFFFFF"/>
                </a:solidFill>
                <a:latin typeface="Muli Ultra-Bold"/>
                <a:cs typeface="Muli Ultra-Bold"/>
              </a:rPr>
              <a:t>relación</a:t>
            </a:r>
            <a:r>
              <a:rPr lang="en-US" sz="2999" b="1" dirty="0">
                <a:solidFill>
                  <a:srgbClr val="FFFFFF"/>
                </a:solidFill>
                <a:latin typeface="Muli Ultra-Bold"/>
                <a:cs typeface="Muli Ultra-Bold"/>
                <a:sym typeface="Muli Ultra-Bold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9850" y="6294213"/>
            <a:ext cx="6367264" cy="2843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219"/>
              </a:lnSpc>
            </a:pPr>
            <a:r>
              <a:rPr lang="en-US" sz="2400" u="none" strike="noStrike" spc="17" dirty="0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El empleador Debera llevar un registro de trabajo suplementario de cada trabajador que especifique:</a:t>
            </a:r>
          </a:p>
          <a:p>
            <a:pPr marL="342900" lvl="0" indent="-342900" algn="l">
              <a:lnSpc>
                <a:spcPts val="3219"/>
              </a:lnSpc>
              <a:buFont typeface="Arial" panose="020B0604020202020204" pitchFamily="34" charset="0"/>
              <a:buChar char="•"/>
            </a:pPr>
            <a:r>
              <a:rPr lang="en-US" sz="2400" b="1" u="none" strike="noStrike" spc="17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ea typeface="TT Interphases"/>
                <a:cs typeface="TT Interphases"/>
                <a:sym typeface="TT Interphases"/>
              </a:rPr>
              <a:t>El nombre</a:t>
            </a:r>
          </a:p>
          <a:p>
            <a:pPr marL="342900" lvl="0" indent="-342900" algn="l">
              <a:lnSpc>
                <a:spcPts val="3219"/>
              </a:lnSpc>
              <a:buFont typeface="Arial" panose="020B0604020202020204" pitchFamily="34" charset="0"/>
              <a:buChar char="•"/>
            </a:pPr>
            <a:r>
              <a:rPr lang="en-US" sz="2400" b="1" spc="17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ea typeface="TT Interphases"/>
                <a:cs typeface="TT Interphases"/>
                <a:sym typeface="TT Interphases"/>
              </a:rPr>
              <a:t>Actividad desarrollada</a:t>
            </a:r>
          </a:p>
          <a:p>
            <a:pPr marL="342900" lvl="0" indent="-342900" algn="l">
              <a:lnSpc>
                <a:spcPts val="3219"/>
              </a:lnSpc>
              <a:buFont typeface="Arial" panose="020B0604020202020204" pitchFamily="34" charset="0"/>
              <a:buChar char="•"/>
            </a:pPr>
            <a:r>
              <a:rPr lang="en-US" sz="2400" b="1" spc="17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ea typeface="TT Interphases"/>
                <a:cs typeface="TT Interphases"/>
                <a:sym typeface="TT Interphases"/>
              </a:rPr>
              <a:t>No horas laboradas (Diurnas o Nocturnas)</a:t>
            </a:r>
          </a:p>
          <a:p>
            <a:pPr marL="342900" lvl="0" indent="-342900" algn="l">
              <a:lnSpc>
                <a:spcPts val="3219"/>
              </a:lnSpc>
              <a:buFont typeface="Arial" panose="020B0604020202020204" pitchFamily="34" charset="0"/>
              <a:buChar char="•"/>
            </a:pPr>
            <a:endParaRPr lang="en-US" sz="2400" u="none" strike="noStrike" spc="17" dirty="0">
              <a:solidFill>
                <a:srgbClr val="FFFFFF"/>
              </a:solidFill>
              <a:latin typeface="TT Interphases"/>
              <a:ea typeface="TT Interphases"/>
              <a:cs typeface="TT Interphases"/>
              <a:sym typeface="TT Interphase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2790427" y="4220305"/>
            <a:ext cx="927508" cy="958615"/>
            <a:chOff x="0" y="0"/>
            <a:chExt cx="716657" cy="74069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16657" cy="740693"/>
            </a:xfrm>
            <a:custGeom>
              <a:avLst/>
              <a:gdLst/>
              <a:ahLst/>
              <a:cxnLst/>
              <a:rect l="l" t="t" r="r" b="b"/>
              <a:pathLst>
                <a:path w="716657" h="740693">
                  <a:moveTo>
                    <a:pt x="250410" y="0"/>
                  </a:moveTo>
                  <a:lnTo>
                    <a:pt x="466247" y="0"/>
                  </a:lnTo>
                  <a:cubicBezTo>
                    <a:pt x="532660" y="0"/>
                    <a:pt x="596353" y="26382"/>
                    <a:pt x="643314" y="73343"/>
                  </a:cubicBezTo>
                  <a:cubicBezTo>
                    <a:pt x="690275" y="120305"/>
                    <a:pt x="716657" y="183997"/>
                    <a:pt x="716657" y="250410"/>
                  </a:cubicBezTo>
                  <a:lnTo>
                    <a:pt x="716657" y="490283"/>
                  </a:lnTo>
                  <a:cubicBezTo>
                    <a:pt x="716657" y="556696"/>
                    <a:pt x="690275" y="620389"/>
                    <a:pt x="643314" y="667350"/>
                  </a:cubicBezTo>
                  <a:cubicBezTo>
                    <a:pt x="596353" y="714311"/>
                    <a:pt x="532660" y="740693"/>
                    <a:pt x="466247" y="740693"/>
                  </a:cubicBezTo>
                  <a:lnTo>
                    <a:pt x="250410" y="740693"/>
                  </a:lnTo>
                  <a:cubicBezTo>
                    <a:pt x="183997" y="740693"/>
                    <a:pt x="120305" y="714311"/>
                    <a:pt x="73343" y="667350"/>
                  </a:cubicBezTo>
                  <a:cubicBezTo>
                    <a:pt x="26382" y="620389"/>
                    <a:pt x="0" y="556696"/>
                    <a:pt x="0" y="490283"/>
                  </a:cubicBezTo>
                  <a:lnTo>
                    <a:pt x="0" y="250410"/>
                  </a:lnTo>
                  <a:cubicBezTo>
                    <a:pt x="0" y="183997"/>
                    <a:pt x="26382" y="120305"/>
                    <a:pt x="73343" y="73343"/>
                  </a:cubicBezTo>
                  <a:cubicBezTo>
                    <a:pt x="120305" y="26382"/>
                    <a:pt x="183997" y="0"/>
                    <a:pt x="250410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716657" cy="759743"/>
            </a:xfrm>
            <a:prstGeom prst="rect">
              <a:avLst/>
            </a:prstGeom>
          </p:spPr>
          <p:txBody>
            <a:bodyPr lIns="26301" tIns="26301" rIns="26301" bIns="26301" rtlCol="0" anchor="ctr"/>
            <a:lstStyle/>
            <a:p>
              <a:pPr algn="ctr">
                <a:lnSpc>
                  <a:spcPts val="1377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819031" y="4200882"/>
            <a:ext cx="927508" cy="958615"/>
            <a:chOff x="0" y="0"/>
            <a:chExt cx="716657" cy="74069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16657" cy="740693"/>
            </a:xfrm>
            <a:custGeom>
              <a:avLst/>
              <a:gdLst/>
              <a:ahLst/>
              <a:cxnLst/>
              <a:rect l="l" t="t" r="r" b="b"/>
              <a:pathLst>
                <a:path w="716657" h="740693">
                  <a:moveTo>
                    <a:pt x="250410" y="0"/>
                  </a:moveTo>
                  <a:lnTo>
                    <a:pt x="466247" y="0"/>
                  </a:lnTo>
                  <a:cubicBezTo>
                    <a:pt x="532660" y="0"/>
                    <a:pt x="596353" y="26382"/>
                    <a:pt x="643314" y="73343"/>
                  </a:cubicBezTo>
                  <a:cubicBezTo>
                    <a:pt x="690275" y="120305"/>
                    <a:pt x="716657" y="183997"/>
                    <a:pt x="716657" y="250410"/>
                  </a:cubicBezTo>
                  <a:lnTo>
                    <a:pt x="716657" y="490283"/>
                  </a:lnTo>
                  <a:cubicBezTo>
                    <a:pt x="716657" y="556696"/>
                    <a:pt x="690275" y="620389"/>
                    <a:pt x="643314" y="667350"/>
                  </a:cubicBezTo>
                  <a:cubicBezTo>
                    <a:pt x="596353" y="714311"/>
                    <a:pt x="532660" y="740693"/>
                    <a:pt x="466247" y="740693"/>
                  </a:cubicBezTo>
                  <a:lnTo>
                    <a:pt x="250410" y="740693"/>
                  </a:lnTo>
                  <a:cubicBezTo>
                    <a:pt x="183997" y="740693"/>
                    <a:pt x="120305" y="714311"/>
                    <a:pt x="73343" y="667350"/>
                  </a:cubicBezTo>
                  <a:cubicBezTo>
                    <a:pt x="26382" y="620389"/>
                    <a:pt x="0" y="556696"/>
                    <a:pt x="0" y="490283"/>
                  </a:cubicBezTo>
                  <a:lnTo>
                    <a:pt x="0" y="250410"/>
                  </a:lnTo>
                  <a:cubicBezTo>
                    <a:pt x="0" y="183997"/>
                    <a:pt x="26382" y="120305"/>
                    <a:pt x="73343" y="73343"/>
                  </a:cubicBezTo>
                  <a:cubicBezTo>
                    <a:pt x="120305" y="26382"/>
                    <a:pt x="183997" y="0"/>
                    <a:pt x="250410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716657" cy="759743"/>
            </a:xfrm>
            <a:prstGeom prst="rect">
              <a:avLst/>
            </a:prstGeom>
          </p:spPr>
          <p:txBody>
            <a:bodyPr lIns="26301" tIns="26301" rIns="26301" bIns="26301" rtlCol="0" anchor="ctr"/>
            <a:lstStyle/>
            <a:p>
              <a:pPr algn="ctr">
                <a:lnSpc>
                  <a:spcPts val="1377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926639" y="4425120"/>
            <a:ext cx="652573" cy="663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67"/>
              </a:lnSpc>
              <a:spcBef>
                <a:spcPct val="0"/>
              </a:spcBef>
            </a:pPr>
            <a:r>
              <a:rPr lang="en-US" sz="5120" b="1" u="none">
                <a:solidFill>
                  <a:srgbClr val="000A1F"/>
                </a:solidFill>
                <a:latin typeface="Muli Heavy"/>
                <a:ea typeface="Muli Heavy"/>
                <a:cs typeface="Muli Heavy"/>
                <a:sym typeface="Muli Heavy"/>
              </a:rPr>
              <a:t>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955243" y="4405697"/>
            <a:ext cx="652573" cy="663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67"/>
              </a:lnSpc>
              <a:spcBef>
                <a:spcPct val="0"/>
              </a:spcBef>
            </a:pPr>
            <a:r>
              <a:rPr lang="en-US" sz="5120" b="1" dirty="0">
                <a:solidFill>
                  <a:srgbClr val="000A1F"/>
                </a:solidFill>
                <a:latin typeface="Muli Heavy"/>
                <a:ea typeface="Muli Heavy"/>
                <a:cs typeface="Muli Heavy"/>
                <a:sym typeface="Muli Heavy"/>
              </a:rPr>
              <a:t>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431406" y="5397353"/>
            <a:ext cx="4827216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s-CO" sz="2999" b="1" dirty="0">
                <a:solidFill>
                  <a:srgbClr val="FFFFFF"/>
                </a:solidFill>
                <a:latin typeface="Muli Ultra-Bold"/>
                <a:cs typeface="Muli Ultra-Bold"/>
              </a:rPr>
              <a:t>Sanción</a:t>
            </a:r>
            <a:r>
              <a:rPr lang="en-US" sz="2999" b="1" dirty="0">
                <a:solidFill>
                  <a:srgbClr val="FFFFFF"/>
                </a:solidFill>
                <a:latin typeface="Muli Ultra-Bold"/>
                <a:cs typeface="Muli Ultra-Bold"/>
                <a:sym typeface="Muli Ultra-Bold"/>
              </a:rPr>
              <a:t>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4293412" y="4216000"/>
            <a:ext cx="927508" cy="958615"/>
            <a:chOff x="0" y="0"/>
            <a:chExt cx="716657" cy="74069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16657" cy="740693"/>
            </a:xfrm>
            <a:custGeom>
              <a:avLst/>
              <a:gdLst/>
              <a:ahLst/>
              <a:cxnLst/>
              <a:rect l="l" t="t" r="r" b="b"/>
              <a:pathLst>
                <a:path w="716657" h="740693">
                  <a:moveTo>
                    <a:pt x="250410" y="0"/>
                  </a:moveTo>
                  <a:lnTo>
                    <a:pt x="466247" y="0"/>
                  </a:lnTo>
                  <a:cubicBezTo>
                    <a:pt x="532660" y="0"/>
                    <a:pt x="596353" y="26382"/>
                    <a:pt x="643314" y="73343"/>
                  </a:cubicBezTo>
                  <a:cubicBezTo>
                    <a:pt x="690275" y="120305"/>
                    <a:pt x="716657" y="183997"/>
                    <a:pt x="716657" y="250410"/>
                  </a:cubicBezTo>
                  <a:lnTo>
                    <a:pt x="716657" y="490283"/>
                  </a:lnTo>
                  <a:cubicBezTo>
                    <a:pt x="716657" y="556696"/>
                    <a:pt x="690275" y="620389"/>
                    <a:pt x="643314" y="667350"/>
                  </a:cubicBezTo>
                  <a:cubicBezTo>
                    <a:pt x="596353" y="714311"/>
                    <a:pt x="532660" y="740693"/>
                    <a:pt x="466247" y="740693"/>
                  </a:cubicBezTo>
                  <a:lnTo>
                    <a:pt x="250410" y="740693"/>
                  </a:lnTo>
                  <a:cubicBezTo>
                    <a:pt x="183997" y="740693"/>
                    <a:pt x="120305" y="714311"/>
                    <a:pt x="73343" y="667350"/>
                  </a:cubicBezTo>
                  <a:cubicBezTo>
                    <a:pt x="26382" y="620389"/>
                    <a:pt x="0" y="556696"/>
                    <a:pt x="0" y="490283"/>
                  </a:cubicBezTo>
                  <a:lnTo>
                    <a:pt x="0" y="250410"/>
                  </a:lnTo>
                  <a:cubicBezTo>
                    <a:pt x="0" y="183997"/>
                    <a:pt x="26382" y="120305"/>
                    <a:pt x="73343" y="73343"/>
                  </a:cubicBezTo>
                  <a:cubicBezTo>
                    <a:pt x="120305" y="26382"/>
                    <a:pt x="183997" y="0"/>
                    <a:pt x="250410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716657" cy="759743"/>
            </a:xfrm>
            <a:prstGeom prst="rect">
              <a:avLst/>
            </a:prstGeom>
          </p:spPr>
          <p:txBody>
            <a:bodyPr lIns="26301" tIns="26301" rIns="26301" bIns="26301" rtlCol="0" anchor="ctr"/>
            <a:lstStyle/>
            <a:p>
              <a:pPr algn="ctr">
                <a:lnSpc>
                  <a:spcPts val="1377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4429624" y="4420815"/>
            <a:ext cx="652573" cy="663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67"/>
              </a:lnSpc>
              <a:spcBef>
                <a:spcPct val="0"/>
              </a:spcBef>
            </a:pPr>
            <a:r>
              <a:rPr lang="en-US" sz="5120" b="1" dirty="0">
                <a:solidFill>
                  <a:srgbClr val="000A1F"/>
                </a:solidFill>
                <a:latin typeface="Muli Heavy"/>
                <a:ea typeface="Muli Heavy"/>
                <a:cs typeface="Muli Heavy"/>
                <a:sym typeface="Muli Heavy"/>
              </a:rPr>
              <a:t>3</a:t>
            </a:r>
          </a:p>
        </p:txBody>
      </p:sp>
      <p:grpSp>
        <p:nvGrpSpPr>
          <p:cNvPr id="24" name="Group 24"/>
          <p:cNvGrpSpPr/>
          <p:nvPr/>
        </p:nvGrpSpPr>
        <p:grpSpPr>
          <a:xfrm rot="5400000">
            <a:off x="3110340" y="-3925931"/>
            <a:ext cx="4127957" cy="8291237"/>
            <a:chOff x="0" y="0"/>
            <a:chExt cx="1087198" cy="21837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087198" cy="2183700"/>
            </a:xfrm>
            <a:custGeom>
              <a:avLst/>
              <a:gdLst/>
              <a:ahLst/>
              <a:cxnLst/>
              <a:rect l="l" t="t" r="r" b="b"/>
              <a:pathLst>
                <a:path w="1087198" h="2183700">
                  <a:moveTo>
                    <a:pt x="52514" y="0"/>
                  </a:moveTo>
                  <a:lnTo>
                    <a:pt x="1034685" y="0"/>
                  </a:lnTo>
                  <a:cubicBezTo>
                    <a:pt x="1063687" y="0"/>
                    <a:pt x="1087198" y="23511"/>
                    <a:pt x="1087198" y="52514"/>
                  </a:cubicBezTo>
                  <a:lnTo>
                    <a:pt x="1087198" y="2131187"/>
                  </a:lnTo>
                  <a:cubicBezTo>
                    <a:pt x="1087198" y="2145114"/>
                    <a:pt x="1081666" y="2158471"/>
                    <a:pt x="1071818" y="2168319"/>
                  </a:cubicBezTo>
                  <a:cubicBezTo>
                    <a:pt x="1061969" y="2178168"/>
                    <a:pt x="1048612" y="2183700"/>
                    <a:pt x="1034685" y="2183700"/>
                  </a:cubicBezTo>
                  <a:lnTo>
                    <a:pt x="52514" y="2183700"/>
                  </a:lnTo>
                  <a:cubicBezTo>
                    <a:pt x="38586" y="2183700"/>
                    <a:pt x="25229" y="2178168"/>
                    <a:pt x="15381" y="2168319"/>
                  </a:cubicBezTo>
                  <a:cubicBezTo>
                    <a:pt x="5533" y="2158471"/>
                    <a:pt x="0" y="2145114"/>
                    <a:pt x="0" y="2131187"/>
                  </a:cubicBezTo>
                  <a:lnTo>
                    <a:pt x="0" y="52514"/>
                  </a:lnTo>
                  <a:cubicBezTo>
                    <a:pt x="0" y="23511"/>
                    <a:pt x="23511" y="0"/>
                    <a:pt x="52514" y="0"/>
                  </a:cubicBezTo>
                  <a:close/>
                </a:path>
              </a:pathLst>
            </a:custGeom>
            <a:solidFill>
              <a:srgbClr val="000A1F">
                <a:alpha val="60000"/>
              </a:srgbClr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087198" cy="2221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B4867E5-3993-4F4C-971B-0527EF259DB0}"/>
              </a:ext>
            </a:extLst>
          </p:cNvPr>
          <p:cNvSpPr txBox="1"/>
          <p:nvPr/>
        </p:nvSpPr>
        <p:spPr>
          <a:xfrm>
            <a:off x="28074" y="9522485"/>
            <a:ext cx="1828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</a:tabLst>
            </a:pPr>
            <a:r>
              <a:rPr lang="es-CO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Carrera 5 # 12-16 Oficina 1108 Edif. Suramericana Teléfonos </a:t>
            </a:r>
            <a:r>
              <a:rPr lang="de-DE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Tel: (602) 880 1184  +57 315 431 9589 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www.campoabogados.com</a:t>
            </a: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  Cali - Colombia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4F6A1727-D12D-43E7-A141-6F5F9E0B441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0" y="265153"/>
            <a:ext cx="2381250" cy="2381250"/>
          </a:xfrm>
          <a:prstGeom prst="rect">
            <a:avLst/>
          </a:prstGeom>
        </p:spPr>
      </p:pic>
      <p:sp>
        <p:nvSpPr>
          <p:cNvPr id="30" name="TextBox 7">
            <a:extLst>
              <a:ext uri="{FF2B5EF4-FFF2-40B4-BE49-F238E27FC236}">
                <a16:creationId xmlns:a16="http://schemas.microsoft.com/office/drawing/2014/main" id="{B386F710-F774-4188-AD5F-EC3A5F8309B4}"/>
              </a:ext>
            </a:extLst>
          </p:cNvPr>
          <p:cNvSpPr txBox="1"/>
          <p:nvPr/>
        </p:nvSpPr>
        <p:spPr>
          <a:xfrm>
            <a:off x="1064865" y="-215903"/>
            <a:ext cx="8291237" cy="1048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451"/>
              </a:lnSpc>
              <a:spcBef>
                <a:spcPct val="0"/>
              </a:spcBef>
            </a:pPr>
            <a:r>
              <a:rPr lang="en-US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ea typeface="Muli Heavy"/>
                <a:cs typeface="Muli Heavy"/>
                <a:sym typeface="Muli Heavy"/>
              </a:rPr>
              <a:t>RELACION HORAS EXTRAS</a:t>
            </a:r>
            <a:r>
              <a:rPr lang="en-US" sz="4400" b="1" spc="144" dirty="0">
                <a:solidFill>
                  <a:srgbClr val="FFFFFF"/>
                </a:solidFill>
                <a:latin typeface="Muli Heavy"/>
                <a:ea typeface="Muli Heavy"/>
                <a:cs typeface="Muli Heavy"/>
                <a:sym typeface="Muli Heavy"/>
              </a:rPr>
              <a:t>.</a:t>
            </a:r>
            <a:endParaRPr lang="en-US" sz="4400" b="1" u="none" strike="noStrike" spc="144" dirty="0">
              <a:solidFill>
                <a:srgbClr val="FFFFFF"/>
              </a:solidFill>
              <a:latin typeface="Muli Heavy"/>
              <a:ea typeface="Muli Heavy"/>
              <a:cs typeface="Muli Heavy"/>
              <a:sym typeface="Muli Heavy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EE64EA3A-B868-4D75-A927-0FDE82D33B02}"/>
              </a:ext>
            </a:extLst>
          </p:cNvPr>
          <p:cNvSpPr txBox="1"/>
          <p:nvPr/>
        </p:nvSpPr>
        <p:spPr>
          <a:xfrm>
            <a:off x="218469" y="871003"/>
            <a:ext cx="106538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(</a:t>
            </a:r>
            <a:r>
              <a:rPr lang="en-US" sz="32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TT Interphases"/>
              </a:rPr>
              <a:t>Art 12 Mofiquese Numeral 2 </a:t>
            </a:r>
          </a:p>
          <a:p>
            <a:pPr algn="ctr"/>
            <a:r>
              <a:rPr lang="en-US" sz="32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TT Interphases"/>
              </a:rPr>
              <a:t>Art 162 CST</a:t>
            </a:r>
            <a:r>
              <a:rPr lang="en-US" sz="32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).</a:t>
            </a: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6DA3F3EA-B06E-429C-9970-56CFB72DF350}"/>
              </a:ext>
            </a:extLst>
          </p:cNvPr>
          <p:cNvSpPr txBox="1"/>
          <p:nvPr/>
        </p:nvSpPr>
        <p:spPr>
          <a:xfrm>
            <a:off x="7097533" y="6292030"/>
            <a:ext cx="4733355" cy="2433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219"/>
              </a:lnSpc>
            </a:pPr>
            <a:r>
              <a:rPr lang="en-US" sz="2400" spc="17" dirty="0">
                <a:solidFill>
                  <a:srgbClr val="FFFFFF"/>
                </a:solidFill>
                <a:latin typeface="TT Interphases"/>
                <a:sym typeface="TT Interphases"/>
              </a:rPr>
              <a:t>El empleador </a:t>
            </a:r>
            <a:r>
              <a:rPr lang="es-CO" sz="2400" spc="17" dirty="0">
                <a:solidFill>
                  <a:srgbClr val="FFFFFF"/>
                </a:solidFill>
                <a:latin typeface="TT Interphases"/>
              </a:rPr>
              <a:t>está</a:t>
            </a:r>
            <a:r>
              <a:rPr lang="en-US" sz="2400" spc="17" dirty="0">
                <a:solidFill>
                  <a:srgbClr val="FFFFFF"/>
                </a:solidFill>
                <a:latin typeface="TT Interphases"/>
                <a:sym typeface="TT Interphases"/>
              </a:rPr>
              <a:t> obligado a entregar al trabajador que lo solicite, </a:t>
            </a:r>
            <a:r>
              <a:rPr lang="en-US" sz="2400" b="1" spc="17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sym typeface="TT Interphases"/>
              </a:rPr>
              <a:t>una </a:t>
            </a:r>
            <a:r>
              <a:rPr lang="es-CO" sz="2400" b="1" spc="17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</a:rPr>
              <a:t>relación</a:t>
            </a:r>
            <a:r>
              <a:rPr lang="en-US" sz="2400" b="1" spc="17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sym typeface="TT Interphases"/>
              </a:rPr>
              <a:t> de las horas extras laboradas, junto con el soporte que acredite el correspondiente pago.</a:t>
            </a:r>
          </a:p>
        </p:txBody>
      </p:sp>
      <p:sp>
        <p:nvSpPr>
          <p:cNvPr id="34" name="TextBox 8">
            <a:extLst>
              <a:ext uri="{FF2B5EF4-FFF2-40B4-BE49-F238E27FC236}">
                <a16:creationId xmlns:a16="http://schemas.microsoft.com/office/drawing/2014/main" id="{EF152418-89B9-416C-B852-540E72DB3F1A}"/>
              </a:ext>
            </a:extLst>
          </p:cNvPr>
          <p:cNvSpPr txBox="1"/>
          <p:nvPr/>
        </p:nvSpPr>
        <p:spPr>
          <a:xfrm>
            <a:off x="11991138" y="6272418"/>
            <a:ext cx="6219044" cy="2843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l">
              <a:lnSpc>
                <a:spcPts val="3219"/>
              </a:lnSpc>
            </a:pPr>
            <a:r>
              <a:rPr lang="en-US" sz="2400" spc="17" dirty="0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No requiere permiso del Ministerio de Trabajo para laborar horas extras, cuando se </a:t>
            </a:r>
            <a:r>
              <a:rPr lang="en-US" sz="2400" spc="17" dirty="0">
                <a:solidFill>
                  <a:srgbClr val="FFFFFF"/>
                </a:solidFill>
                <a:latin typeface="TT Interphases"/>
                <a:sym typeface="TT Interphases"/>
              </a:rPr>
              <a:t>demuestre que el </a:t>
            </a:r>
            <a:r>
              <a:rPr lang="en-US" sz="2400" b="1" spc="17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sym typeface="TT Interphases"/>
              </a:rPr>
              <a:t>empleador no remunera a sus trabajadores el tiempo suplementario, el Ministerio </a:t>
            </a:r>
            <a:r>
              <a:rPr lang="es-CO" sz="2400" b="1" spc="17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</a:rPr>
              <a:t>podrá</a:t>
            </a:r>
            <a:r>
              <a:rPr lang="en-US" sz="2400" b="1" spc="17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sym typeface="TT Interphases"/>
              </a:rPr>
              <a:t> imponer como </a:t>
            </a:r>
            <a:r>
              <a:rPr lang="es-CO" sz="2400" b="1" spc="17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</a:rPr>
              <a:t>sanción </a:t>
            </a:r>
            <a:r>
              <a:rPr lang="en-US" sz="2400" b="1" spc="17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sym typeface="TT Interphases"/>
              </a:rPr>
              <a:t>se le suspenda que se trabaje horas extras por termino de 6 meses mas otras sanciones</a:t>
            </a:r>
            <a:r>
              <a:rPr lang="en-US" sz="2400" spc="17" dirty="0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.</a:t>
            </a:r>
            <a:endParaRPr lang="en-US" sz="2400" u="none" strike="noStrike" spc="17" dirty="0">
              <a:solidFill>
                <a:srgbClr val="FFFFFF"/>
              </a:solidFill>
              <a:latin typeface="TT Interphases"/>
              <a:ea typeface="TT Interphases"/>
              <a:cs typeface="TT Interphases"/>
              <a:sym typeface="TT Interphases"/>
            </a:endParaRP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1C72645F-4DDF-4A3C-AC5F-F93D1841DC1E}"/>
              </a:ext>
            </a:extLst>
          </p:cNvPr>
          <p:cNvCxnSpPr/>
          <p:nvPr/>
        </p:nvCxnSpPr>
        <p:spPr>
          <a:xfrm>
            <a:off x="6601774" y="3757345"/>
            <a:ext cx="0" cy="576514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AAD3DD14-8BCE-4EB7-8CC2-30F04337DEA4}"/>
              </a:ext>
            </a:extLst>
          </p:cNvPr>
          <p:cNvCxnSpPr/>
          <p:nvPr/>
        </p:nvCxnSpPr>
        <p:spPr>
          <a:xfrm>
            <a:off x="11751125" y="3782014"/>
            <a:ext cx="0" cy="576514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8666"/>
            </a:stretch>
          </a:blipFill>
        </p:spPr>
      </p:sp>
      <p:grpSp>
        <p:nvGrpSpPr>
          <p:cNvPr id="24" name="Group 24"/>
          <p:cNvGrpSpPr/>
          <p:nvPr/>
        </p:nvGrpSpPr>
        <p:grpSpPr>
          <a:xfrm rot="5400000">
            <a:off x="2553810" y="-3715986"/>
            <a:ext cx="3063301" cy="8291237"/>
            <a:chOff x="0" y="0"/>
            <a:chExt cx="1087198" cy="21837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087198" cy="2183700"/>
            </a:xfrm>
            <a:custGeom>
              <a:avLst/>
              <a:gdLst/>
              <a:ahLst/>
              <a:cxnLst/>
              <a:rect l="l" t="t" r="r" b="b"/>
              <a:pathLst>
                <a:path w="1087198" h="2183700">
                  <a:moveTo>
                    <a:pt x="52514" y="0"/>
                  </a:moveTo>
                  <a:lnTo>
                    <a:pt x="1034685" y="0"/>
                  </a:lnTo>
                  <a:cubicBezTo>
                    <a:pt x="1063687" y="0"/>
                    <a:pt x="1087198" y="23511"/>
                    <a:pt x="1087198" y="52514"/>
                  </a:cubicBezTo>
                  <a:lnTo>
                    <a:pt x="1087198" y="2131187"/>
                  </a:lnTo>
                  <a:cubicBezTo>
                    <a:pt x="1087198" y="2145114"/>
                    <a:pt x="1081666" y="2158471"/>
                    <a:pt x="1071818" y="2168319"/>
                  </a:cubicBezTo>
                  <a:cubicBezTo>
                    <a:pt x="1061969" y="2178168"/>
                    <a:pt x="1048612" y="2183700"/>
                    <a:pt x="1034685" y="2183700"/>
                  </a:cubicBezTo>
                  <a:lnTo>
                    <a:pt x="52514" y="2183700"/>
                  </a:lnTo>
                  <a:cubicBezTo>
                    <a:pt x="38586" y="2183700"/>
                    <a:pt x="25229" y="2178168"/>
                    <a:pt x="15381" y="2168319"/>
                  </a:cubicBezTo>
                  <a:cubicBezTo>
                    <a:pt x="5533" y="2158471"/>
                    <a:pt x="0" y="2145114"/>
                    <a:pt x="0" y="2131187"/>
                  </a:cubicBezTo>
                  <a:lnTo>
                    <a:pt x="0" y="52514"/>
                  </a:lnTo>
                  <a:cubicBezTo>
                    <a:pt x="0" y="23511"/>
                    <a:pt x="23511" y="0"/>
                    <a:pt x="52514" y="0"/>
                  </a:cubicBezTo>
                  <a:close/>
                </a:path>
              </a:pathLst>
            </a:custGeom>
            <a:solidFill>
              <a:srgbClr val="000A1F">
                <a:alpha val="60000"/>
              </a:srgbClr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087198" cy="2221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B4867E5-3993-4F4C-971B-0527EF259DB0}"/>
              </a:ext>
            </a:extLst>
          </p:cNvPr>
          <p:cNvSpPr txBox="1"/>
          <p:nvPr/>
        </p:nvSpPr>
        <p:spPr>
          <a:xfrm>
            <a:off x="28074" y="9522485"/>
            <a:ext cx="1828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</a:tabLst>
            </a:pPr>
            <a:r>
              <a:rPr lang="es-CO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Carrera 5 # 12-16 Oficina 1108 Edif. Suramericana Teléfonos </a:t>
            </a:r>
            <a:r>
              <a:rPr lang="de-DE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Tel: (602) 880 1184  +57 315 431 9589 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www.campoabogados.com</a:t>
            </a: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  Cali - Colombia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4F6A1727-D12D-43E7-A141-6F5F9E0B441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054" y="38100"/>
            <a:ext cx="2381250" cy="2381250"/>
          </a:xfrm>
          <a:prstGeom prst="rect">
            <a:avLst/>
          </a:prstGeom>
        </p:spPr>
      </p:pic>
      <p:sp>
        <p:nvSpPr>
          <p:cNvPr id="30" name="TextBox 7">
            <a:extLst>
              <a:ext uri="{FF2B5EF4-FFF2-40B4-BE49-F238E27FC236}">
                <a16:creationId xmlns:a16="http://schemas.microsoft.com/office/drawing/2014/main" id="{B386F710-F774-4188-AD5F-EC3A5F8309B4}"/>
              </a:ext>
            </a:extLst>
          </p:cNvPr>
          <p:cNvSpPr txBox="1"/>
          <p:nvPr/>
        </p:nvSpPr>
        <p:spPr>
          <a:xfrm>
            <a:off x="-23990" y="526370"/>
            <a:ext cx="8291237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algn="ctr">
              <a:spcBef>
                <a:spcPct val="0"/>
              </a:spcBef>
            </a:pPr>
            <a:r>
              <a:rPr lang="en-US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ea typeface="Muli Heavy"/>
                <a:cs typeface="Muli Heavy"/>
                <a:sym typeface="Muli Heavy"/>
              </a:rPr>
              <a:t>MODELO </a:t>
            </a:r>
            <a:r>
              <a:rPr lang="en-US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Muli Heavy"/>
              </a:rPr>
              <a:t>RELACION </a:t>
            </a:r>
            <a:r>
              <a:rPr lang="en-US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ea typeface="Muli Heavy"/>
                <a:cs typeface="Muli Heavy"/>
                <a:sym typeface="Muli Heavy"/>
              </a:rPr>
              <a:t>HORAS EXTRAS</a:t>
            </a:r>
            <a:r>
              <a:rPr lang="en-US" sz="4400" b="1" spc="144" dirty="0">
                <a:solidFill>
                  <a:srgbClr val="FFFFFF"/>
                </a:solidFill>
                <a:latin typeface="Muli Heavy"/>
                <a:ea typeface="Muli Heavy"/>
                <a:cs typeface="Muli Heavy"/>
                <a:sym typeface="Muli Heavy"/>
              </a:rPr>
              <a:t>.</a:t>
            </a:r>
            <a:endParaRPr lang="en-US" sz="4400" b="1" u="none" strike="noStrike" spc="144" dirty="0">
              <a:solidFill>
                <a:srgbClr val="FFFFFF"/>
              </a:solidFill>
              <a:latin typeface="Muli Heavy"/>
              <a:ea typeface="Muli Heavy"/>
              <a:cs typeface="Muli Heavy"/>
              <a:sym typeface="Muli Heavy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EE64EA3A-B868-4D75-A927-0FDE82D33B02}"/>
              </a:ext>
            </a:extLst>
          </p:cNvPr>
          <p:cNvSpPr txBox="1"/>
          <p:nvPr/>
        </p:nvSpPr>
        <p:spPr>
          <a:xfrm>
            <a:off x="8610600" y="1632608"/>
            <a:ext cx="12039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3200" b="1" spc="144" dirty="0">
              <a:solidFill>
                <a:schemeClr val="accent1">
                  <a:lumMod val="20000"/>
                  <a:lumOff val="80000"/>
                </a:schemeClr>
              </a:solidFill>
              <a:latin typeface="Muli Heavy"/>
              <a:sym typeface="Guerrilla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FA67843-3C6E-4BA6-9382-1EA35675DE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284" y="4838700"/>
            <a:ext cx="16731916" cy="1992251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23385286-9FAF-4F0B-819D-1EAF28A5D4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252" y="6823361"/>
            <a:ext cx="16731916" cy="2436966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D92428B2-556B-40D8-86C5-B130CED3CA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284" y="2130996"/>
            <a:ext cx="4844716" cy="2571082"/>
          </a:xfrm>
          <a:prstGeom prst="rect">
            <a:avLst/>
          </a:prstGeom>
        </p:spPr>
      </p:pic>
      <p:grpSp>
        <p:nvGrpSpPr>
          <p:cNvPr id="40" name="Group 3">
            <a:extLst>
              <a:ext uri="{FF2B5EF4-FFF2-40B4-BE49-F238E27FC236}">
                <a16:creationId xmlns:a16="http://schemas.microsoft.com/office/drawing/2014/main" id="{02995AB3-2DBB-4E84-A056-E50AF96A9BF6}"/>
              </a:ext>
            </a:extLst>
          </p:cNvPr>
          <p:cNvGrpSpPr/>
          <p:nvPr/>
        </p:nvGrpSpPr>
        <p:grpSpPr>
          <a:xfrm rot="5400000">
            <a:off x="5568117" y="-2337641"/>
            <a:ext cx="6522111" cy="16759993"/>
            <a:chOff x="0" y="0"/>
            <a:chExt cx="2012338" cy="5462141"/>
          </a:xfrm>
        </p:grpSpPr>
        <p:sp>
          <p:nvSpPr>
            <p:cNvPr id="41" name="Freeform 4">
              <a:extLst>
                <a:ext uri="{FF2B5EF4-FFF2-40B4-BE49-F238E27FC236}">
                  <a16:creationId xmlns:a16="http://schemas.microsoft.com/office/drawing/2014/main" id="{867B36FC-F911-4A67-AD82-924BF28D4D18}"/>
                </a:ext>
              </a:extLst>
            </p:cNvPr>
            <p:cNvSpPr/>
            <p:nvPr/>
          </p:nvSpPr>
          <p:spPr>
            <a:xfrm>
              <a:off x="0" y="0"/>
              <a:ext cx="2012338" cy="5462141"/>
            </a:xfrm>
            <a:custGeom>
              <a:avLst/>
              <a:gdLst/>
              <a:ahLst/>
              <a:cxnLst/>
              <a:rect l="l" t="t" r="r" b="b"/>
              <a:pathLst>
                <a:path w="2012338" h="5462141">
                  <a:moveTo>
                    <a:pt x="28371" y="0"/>
                  </a:moveTo>
                  <a:lnTo>
                    <a:pt x="1983967" y="0"/>
                  </a:lnTo>
                  <a:cubicBezTo>
                    <a:pt x="1999636" y="0"/>
                    <a:pt x="2012338" y="12702"/>
                    <a:pt x="2012338" y="28371"/>
                  </a:cubicBezTo>
                  <a:lnTo>
                    <a:pt x="2012338" y="5433769"/>
                  </a:lnTo>
                  <a:cubicBezTo>
                    <a:pt x="2012338" y="5449438"/>
                    <a:pt x="1999636" y="5462141"/>
                    <a:pt x="1983967" y="5462141"/>
                  </a:cubicBezTo>
                  <a:lnTo>
                    <a:pt x="28371" y="5462141"/>
                  </a:lnTo>
                  <a:cubicBezTo>
                    <a:pt x="12702" y="5462141"/>
                    <a:pt x="0" y="5449438"/>
                    <a:pt x="0" y="5433769"/>
                  </a:cubicBezTo>
                  <a:lnTo>
                    <a:pt x="0" y="28371"/>
                  </a:lnTo>
                  <a:cubicBezTo>
                    <a:pt x="0" y="12702"/>
                    <a:pt x="12702" y="0"/>
                    <a:pt x="28371" y="0"/>
                  </a:cubicBezTo>
                  <a:close/>
                </a:path>
              </a:pathLst>
            </a:custGeom>
            <a:solidFill>
              <a:srgbClr val="000A1F">
                <a:alpha val="20000"/>
              </a:srgbClr>
            </a:solidFill>
          </p:spPr>
        </p:sp>
        <p:sp>
          <p:nvSpPr>
            <p:cNvPr id="42" name="TextBox 5">
              <a:extLst>
                <a:ext uri="{FF2B5EF4-FFF2-40B4-BE49-F238E27FC236}">
                  <a16:creationId xmlns:a16="http://schemas.microsoft.com/office/drawing/2014/main" id="{62672F78-B060-40A0-98E4-2DAE47CD0F45}"/>
                </a:ext>
              </a:extLst>
            </p:cNvPr>
            <p:cNvSpPr txBox="1"/>
            <p:nvPr/>
          </p:nvSpPr>
          <p:spPr>
            <a:xfrm>
              <a:off x="0" y="-38100"/>
              <a:ext cx="2012338" cy="5500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58813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666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756753" y="133403"/>
            <a:ext cx="10774492" cy="1048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451"/>
              </a:lnSpc>
              <a:spcBef>
                <a:spcPct val="0"/>
              </a:spcBef>
            </a:pPr>
            <a:r>
              <a:rPr lang="en-US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ea typeface="Muli Heavy"/>
                <a:cs typeface="Muli Heavy"/>
                <a:sym typeface="Muli Heavy"/>
              </a:rPr>
              <a:t>DIA DE DESCANSO OBLIGATORIO</a:t>
            </a:r>
            <a:r>
              <a:rPr lang="en-US" sz="4400" b="1" spc="144" dirty="0">
                <a:solidFill>
                  <a:srgbClr val="FFFFFF"/>
                </a:solidFill>
                <a:latin typeface="Muli Heavy"/>
                <a:ea typeface="Muli Heavy"/>
                <a:cs typeface="Muli Heavy"/>
                <a:sym typeface="Muli Heavy"/>
              </a:rPr>
              <a:t>.</a:t>
            </a:r>
            <a:endParaRPr lang="en-US" sz="4400" b="1" u="none" strike="noStrike" spc="144" dirty="0">
              <a:solidFill>
                <a:srgbClr val="FFFFFF"/>
              </a:solidFill>
              <a:latin typeface="Muli Heavy"/>
              <a:ea typeface="Muli Heavy"/>
              <a:cs typeface="Muli Heavy"/>
              <a:sym typeface="Muli Heavy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EE60F519-4FA1-40EB-98A9-E12B768981D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9017" y="124800"/>
            <a:ext cx="2381250" cy="238125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B5FA601-35DA-4CEF-9658-4D3AD2C3AE83}"/>
              </a:ext>
            </a:extLst>
          </p:cNvPr>
          <p:cNvSpPr txBox="1"/>
          <p:nvPr/>
        </p:nvSpPr>
        <p:spPr>
          <a:xfrm>
            <a:off x="72330" y="9399101"/>
            <a:ext cx="1828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</a:tabLst>
            </a:pPr>
            <a:r>
              <a:rPr lang="es-CO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Carrera 5 # 12-16 Oficina 1108 Edif. Suramericana Teléfonos </a:t>
            </a:r>
            <a:r>
              <a:rPr lang="de-DE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Tel: (602) 880 1184  +57 315 431 9589 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www.campoabogados.com</a:t>
            </a: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  Cali - Colombia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</p:txBody>
      </p:sp>
      <p:sp>
        <p:nvSpPr>
          <p:cNvPr id="10" name="Freeform 28">
            <a:extLst>
              <a:ext uri="{FF2B5EF4-FFF2-40B4-BE49-F238E27FC236}">
                <a16:creationId xmlns:a16="http://schemas.microsoft.com/office/drawing/2014/main" id="{0DEDB76F-8A6E-48B1-87D3-44A9B5EBF69F}"/>
              </a:ext>
            </a:extLst>
          </p:cNvPr>
          <p:cNvSpPr/>
          <p:nvPr/>
        </p:nvSpPr>
        <p:spPr>
          <a:xfrm flipH="1">
            <a:off x="326311" y="9776483"/>
            <a:ext cx="707704" cy="337125"/>
          </a:xfrm>
          <a:custGeom>
            <a:avLst/>
            <a:gdLst/>
            <a:ahLst/>
            <a:cxnLst/>
            <a:rect l="l" t="t" r="r" b="b"/>
            <a:pathLst>
              <a:path w="707704" h="337125">
                <a:moveTo>
                  <a:pt x="707704" y="0"/>
                </a:moveTo>
                <a:lnTo>
                  <a:pt x="0" y="0"/>
                </a:lnTo>
                <a:lnTo>
                  <a:pt x="0" y="337125"/>
                </a:lnTo>
                <a:lnTo>
                  <a:pt x="707704" y="337125"/>
                </a:lnTo>
                <a:lnTo>
                  <a:pt x="7077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Rectángulo redondeado">
            <a:extLst>
              <a:ext uri="{FF2B5EF4-FFF2-40B4-BE49-F238E27FC236}">
                <a16:creationId xmlns:a16="http://schemas.microsoft.com/office/drawing/2014/main" id="{60A67D84-C7F4-43C5-8D5D-18E40E92D3EA}"/>
              </a:ext>
            </a:extLst>
          </p:cNvPr>
          <p:cNvSpPr/>
          <p:nvPr/>
        </p:nvSpPr>
        <p:spPr>
          <a:xfrm>
            <a:off x="1912244" y="3042684"/>
            <a:ext cx="15645653" cy="5834616"/>
          </a:xfrm>
          <a:prstGeom prst="roundRect">
            <a:avLst>
              <a:gd name="adj" fmla="val 13015"/>
            </a:avLst>
          </a:prstGeom>
          <a:solidFill>
            <a:srgbClr val="000A1F">
              <a:alpha val="5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" name="Se entendera por dia de Descanso obligatorio DOMINGO Y FESTIVOS El trabajador labora ocasionalmente los días de descanso obligatorio, cuando labore hasta (2) días de descansos obligatorio.   habitualmente cuando labore (3) o más días descanso obligatorio">
            <a:extLst>
              <a:ext uri="{FF2B5EF4-FFF2-40B4-BE49-F238E27FC236}">
                <a16:creationId xmlns:a16="http://schemas.microsoft.com/office/drawing/2014/main" id="{1C698D09-CDA4-4E69-920E-73AC316E6E7F}"/>
              </a:ext>
            </a:extLst>
          </p:cNvPr>
          <p:cNvSpPr txBox="1"/>
          <p:nvPr/>
        </p:nvSpPr>
        <p:spPr>
          <a:xfrm>
            <a:off x="2089297" y="3650173"/>
            <a:ext cx="15291759" cy="1385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>
              <a:defRPr sz="2900">
                <a:solidFill>
                  <a:srgbClr val="FFFFFF"/>
                </a:solidFill>
              </a:defRPr>
            </a:pPr>
            <a:r>
              <a:rPr lang="es-CO" sz="2667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/>
                <a:cs typeface="TT Interphases"/>
              </a:rPr>
              <a:t>Se entenderá por día de Descanso obligatorio </a:t>
            </a:r>
            <a:r>
              <a:rPr lang="es-CO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cs typeface="TT Interphases"/>
              </a:rPr>
              <a:t>DOMINGO Y FESTIVOS </a:t>
            </a:r>
            <a:r>
              <a:rPr lang="es-CO" sz="2667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/>
                <a:cs typeface="TT Interphases"/>
              </a:rPr>
              <a:t>El trabajador labora ocasionalmente los días de descanso obligatorio, cuando labore hasta (2) días de descansos obligatorio.   habitualmente cuando labore (3) o más días descanso obligatorio</a:t>
            </a:r>
            <a:r>
              <a:rPr sz="2667" dirty="0">
                <a:solidFill>
                  <a:srgbClr val="FFFFFF"/>
                </a:solidFill>
                <a:latin typeface="TT Interphases"/>
                <a:cs typeface="TT Interphases"/>
              </a:rPr>
              <a:t>.</a:t>
            </a:r>
          </a:p>
        </p:txBody>
      </p:sp>
      <p:sp>
        <p:nvSpPr>
          <p:cNvPr id="17" name="SI ES OCASIONAL: El trabajador podrá elegir entre el recargo correspondiente o un día de descanso compensatorio remunerado.">
            <a:extLst>
              <a:ext uri="{FF2B5EF4-FFF2-40B4-BE49-F238E27FC236}">
                <a16:creationId xmlns:a16="http://schemas.microsoft.com/office/drawing/2014/main" id="{8FAAD38D-40D3-4A2A-9D85-8DDFBD7B4A10}"/>
              </a:ext>
            </a:extLst>
          </p:cNvPr>
          <p:cNvSpPr txBox="1"/>
          <p:nvPr/>
        </p:nvSpPr>
        <p:spPr>
          <a:xfrm>
            <a:off x="2057399" y="5295714"/>
            <a:ext cx="15139360" cy="974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>
              <a:defRPr sz="2900">
                <a:solidFill>
                  <a:srgbClr val="FFFFFF"/>
                </a:solidFill>
              </a:defRPr>
            </a:pPr>
            <a:r>
              <a:rPr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cs typeface="TT Interphases"/>
              </a:rPr>
              <a:t>SI ES OCASIONAL</a:t>
            </a:r>
            <a:r>
              <a:rPr sz="3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cs typeface="TT Interphases"/>
              </a:rPr>
              <a:t>: </a:t>
            </a:r>
            <a:r>
              <a:rPr sz="2667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/>
                <a:cs typeface="TT Interphases"/>
              </a:rPr>
              <a:t>El trabaj</a:t>
            </a:r>
            <a:r>
              <a:rPr lang="en-US" sz="2667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/>
                <a:cs typeface="TT Interphases"/>
              </a:rPr>
              <a:t>ador</a:t>
            </a:r>
            <a:r>
              <a:rPr sz="2667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/>
                <a:cs typeface="TT Interphases"/>
              </a:rPr>
              <a:t> </a:t>
            </a:r>
            <a:r>
              <a:rPr sz="2667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/>
                <a:cs typeface="TT Interphases"/>
              </a:rPr>
              <a:t>podr</a:t>
            </a:r>
            <a:r>
              <a:rPr lang="es-CO" sz="2667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/>
                <a:cs typeface="TT Interphases"/>
              </a:rPr>
              <a:t>á</a:t>
            </a:r>
            <a:r>
              <a:rPr sz="2667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/>
                <a:cs typeface="TT Interphases"/>
              </a:rPr>
              <a:t> </a:t>
            </a:r>
            <a:r>
              <a:rPr sz="2667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/>
                <a:cs typeface="TT Interphases"/>
              </a:rPr>
              <a:t>elegir</a:t>
            </a:r>
            <a:r>
              <a:rPr sz="2667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/>
                <a:cs typeface="TT Interphases"/>
              </a:rPr>
              <a:t> entre el recargo correspondiente o un día de </a:t>
            </a:r>
            <a:r>
              <a:rPr sz="2667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/>
                <a:cs typeface="TT Interphases"/>
              </a:rPr>
              <a:t>descanso</a:t>
            </a:r>
            <a:r>
              <a:rPr sz="2667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/>
                <a:cs typeface="TT Interphases"/>
              </a:rPr>
              <a:t> </a:t>
            </a:r>
            <a:r>
              <a:rPr sz="2667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/>
                <a:cs typeface="TT Interphases"/>
              </a:rPr>
              <a:t>compensatorio</a:t>
            </a:r>
            <a:r>
              <a:rPr sz="2667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/>
                <a:cs typeface="TT Interphases"/>
              </a:rPr>
              <a:t> </a:t>
            </a:r>
            <a:r>
              <a:rPr sz="2667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/>
                <a:cs typeface="TT Interphases"/>
              </a:rPr>
              <a:t>remunerado</a:t>
            </a:r>
            <a:r>
              <a:rPr sz="2667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/>
                <a:cs typeface="TT Interphases"/>
              </a:rPr>
              <a:t>.  </a:t>
            </a:r>
          </a:p>
        </p:txBody>
      </p:sp>
      <p:sp>
        <p:nvSpPr>
          <p:cNvPr id="18" name="SI ES HABITUAL: El trabajador tendrá derecho al recargo correspondiente por el día laborado y al día de descanso compensatorio remunerado.">
            <a:extLst>
              <a:ext uri="{FF2B5EF4-FFF2-40B4-BE49-F238E27FC236}">
                <a16:creationId xmlns:a16="http://schemas.microsoft.com/office/drawing/2014/main" id="{22AE4FEC-DB4E-43DA-86E5-A0BD731699D5}"/>
              </a:ext>
            </a:extLst>
          </p:cNvPr>
          <p:cNvSpPr txBox="1"/>
          <p:nvPr/>
        </p:nvSpPr>
        <p:spPr>
          <a:xfrm>
            <a:off x="2089297" y="6556526"/>
            <a:ext cx="15291759" cy="1010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>
              <a:defRPr sz="2900">
                <a:solidFill>
                  <a:srgbClr val="FFFFFF"/>
                </a:solidFill>
              </a:defRPr>
            </a:pPr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cs typeface="TT Interphases"/>
              </a:rPr>
              <a:t>SI ES HABITUAL: </a:t>
            </a:r>
            <a:r>
              <a:rPr lang="es-ES" sz="2667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/>
                <a:cs typeface="TT Interphases"/>
              </a:rPr>
              <a:t>El trabajador tendrá derecho al recargo correspondiente por el día laborado y al día de descanso compensatorio remunerado</a:t>
            </a:r>
            <a:r>
              <a:rPr lang="es-E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  </a:t>
            </a:r>
            <a:endParaRPr lang="es-E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" name="descanso.png" descr="descanso.png">
            <a:extLst>
              <a:ext uri="{FF2B5EF4-FFF2-40B4-BE49-F238E27FC236}">
                <a16:creationId xmlns:a16="http://schemas.microsoft.com/office/drawing/2014/main" id="{9FB7C6A0-9591-46C1-AA3E-A555E59BFC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5863" y="2325340"/>
            <a:ext cx="1466867" cy="146686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BF2F2A36-B82C-4F1D-A73E-A0A2D5097BBC}"/>
              </a:ext>
            </a:extLst>
          </p:cNvPr>
          <p:cNvSpPr txBox="1"/>
          <p:nvPr/>
        </p:nvSpPr>
        <p:spPr>
          <a:xfrm>
            <a:off x="3889419" y="1257775"/>
            <a:ext cx="106538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(</a:t>
            </a:r>
            <a:r>
              <a:rPr lang="en-US" sz="32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TT Interphases"/>
              </a:rPr>
              <a:t>Art 14  Paragrafo 1 , Ley 2466 de 2025</a:t>
            </a:r>
            <a:r>
              <a:rPr lang="en-US" sz="32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).</a:t>
            </a:r>
          </a:p>
        </p:txBody>
      </p:sp>
      <p:sp>
        <p:nvSpPr>
          <p:cNvPr id="22" name="SI ES HABITUAL: El trabajador tendrá derecho al recargo correspondiente por el día laborado y al día de descanso compensatorio remunerado.">
            <a:extLst>
              <a:ext uri="{FF2B5EF4-FFF2-40B4-BE49-F238E27FC236}">
                <a16:creationId xmlns:a16="http://schemas.microsoft.com/office/drawing/2014/main" id="{2C064C41-802C-40A2-AC6E-81EA429EE207}"/>
              </a:ext>
            </a:extLst>
          </p:cNvPr>
          <p:cNvSpPr txBox="1"/>
          <p:nvPr/>
        </p:nvSpPr>
        <p:spPr>
          <a:xfrm>
            <a:off x="2069431" y="7931444"/>
            <a:ext cx="15291759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>
              <a:defRPr sz="2900">
                <a:solidFill>
                  <a:srgbClr val="FFFFFF"/>
                </a:solidFill>
              </a:defRPr>
            </a:pPr>
            <a:endParaRPr lang="es-E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SI ES HABITUAL: El trabajador tendrá derecho al recargo correspondiente por el día laborado y al día de descanso compensatorio remunerado.">
            <a:extLst>
              <a:ext uri="{FF2B5EF4-FFF2-40B4-BE49-F238E27FC236}">
                <a16:creationId xmlns:a16="http://schemas.microsoft.com/office/drawing/2014/main" id="{286853E2-08C6-4664-AB5C-67B8D5C65B5F}"/>
              </a:ext>
            </a:extLst>
          </p:cNvPr>
          <p:cNvSpPr txBox="1"/>
          <p:nvPr/>
        </p:nvSpPr>
        <p:spPr>
          <a:xfrm>
            <a:off x="2266138" y="7709364"/>
            <a:ext cx="15291759" cy="923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defRPr sz="2900">
                <a:solidFill>
                  <a:srgbClr val="FFFFFF"/>
                </a:solidFill>
              </a:defRPr>
            </a:pPr>
            <a:r>
              <a:rPr lang="es-ES" sz="2667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cs typeface="TT Interphases"/>
              </a:rPr>
              <a:t>Las Partes del contrato podrán convenir por escrito (contrato u otro sí) que el día descanso sea distinto al domingo.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8666"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48B44E2A-30C0-4109-853D-C38E28A140B9}"/>
              </a:ext>
            </a:extLst>
          </p:cNvPr>
          <p:cNvSpPr txBox="1"/>
          <p:nvPr/>
        </p:nvSpPr>
        <p:spPr>
          <a:xfrm>
            <a:off x="840066" y="541486"/>
            <a:ext cx="15819159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LICENCIAS Y PERMISOS LABORALES.</a:t>
            </a:r>
          </a:p>
          <a:p>
            <a:pPr algn="ctr"/>
            <a:r>
              <a:rPr lang="en-US" sz="32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(Mantienen, Modifican y Nuevas Art 15 ley 2466/2025).</a:t>
            </a:r>
          </a:p>
          <a:p>
            <a:pPr algn="ctr"/>
            <a:r>
              <a:rPr lang="en-US" sz="4400" b="1" spc="144" dirty="0">
                <a:solidFill>
                  <a:srgbClr val="FFFFFF"/>
                </a:solidFill>
                <a:latin typeface="Muli Heavy"/>
                <a:sym typeface="Guerrilla"/>
              </a:rPr>
              <a:t>                                          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86AB2CBE-90D5-4119-87A6-33A297434F3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0" y="239364"/>
            <a:ext cx="2381250" cy="238125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C3B8919-905A-470A-BD2A-3B48F12A0008}"/>
              </a:ext>
            </a:extLst>
          </p:cNvPr>
          <p:cNvSpPr txBox="1"/>
          <p:nvPr/>
        </p:nvSpPr>
        <p:spPr>
          <a:xfrm>
            <a:off x="72330" y="9399101"/>
            <a:ext cx="1828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</a:tabLst>
            </a:pPr>
            <a:r>
              <a:rPr lang="es-CO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Carrera 5 # 12-16 Oficina 1108 Edif. Suramericana Teléfonos </a:t>
            </a:r>
            <a:r>
              <a:rPr lang="de-DE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Tel: (602) 880 1184  +57 315 431 9589 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www.campoabogados.com</a:t>
            </a: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  Cali - Colombia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</p:txBody>
      </p:sp>
      <p:sp>
        <p:nvSpPr>
          <p:cNvPr id="8" name="Freeform 28">
            <a:extLst>
              <a:ext uri="{FF2B5EF4-FFF2-40B4-BE49-F238E27FC236}">
                <a16:creationId xmlns:a16="http://schemas.microsoft.com/office/drawing/2014/main" id="{F20C7D7A-EB4A-442C-A536-6B3232B2A385}"/>
              </a:ext>
            </a:extLst>
          </p:cNvPr>
          <p:cNvSpPr/>
          <p:nvPr/>
        </p:nvSpPr>
        <p:spPr>
          <a:xfrm flipH="1">
            <a:off x="326311" y="9776483"/>
            <a:ext cx="707704" cy="337125"/>
          </a:xfrm>
          <a:custGeom>
            <a:avLst/>
            <a:gdLst/>
            <a:ahLst/>
            <a:cxnLst/>
            <a:rect l="l" t="t" r="r" b="b"/>
            <a:pathLst>
              <a:path w="707704" h="337125">
                <a:moveTo>
                  <a:pt x="707704" y="0"/>
                </a:moveTo>
                <a:lnTo>
                  <a:pt x="0" y="0"/>
                </a:lnTo>
                <a:lnTo>
                  <a:pt x="0" y="337125"/>
                </a:lnTo>
                <a:lnTo>
                  <a:pt x="707704" y="337125"/>
                </a:lnTo>
                <a:lnTo>
                  <a:pt x="70770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4" name="SI ES HABITUAL: El trabajador tendrá derecho al recargo correspondiente por el día laborado y al día de descanso compensatorio remunerado.">
            <a:extLst>
              <a:ext uri="{FF2B5EF4-FFF2-40B4-BE49-F238E27FC236}">
                <a16:creationId xmlns:a16="http://schemas.microsoft.com/office/drawing/2014/main" id="{E054603A-ED2D-4002-9878-BEDE4489D16D}"/>
              </a:ext>
            </a:extLst>
          </p:cNvPr>
          <p:cNvSpPr txBox="1"/>
          <p:nvPr/>
        </p:nvSpPr>
        <p:spPr>
          <a:xfrm>
            <a:off x="-1020057" y="2252569"/>
            <a:ext cx="16340197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defRPr sz="2900">
                <a:solidFill>
                  <a:srgbClr val="FFFFFF"/>
                </a:solidFill>
              </a:defRPr>
            </a:pPr>
            <a:r>
              <a:rPr lang="es-ES" sz="2667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cs typeface="TT Interphases"/>
              </a:rPr>
              <a:t>*</a:t>
            </a:r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cs typeface="TT Interphases"/>
              </a:rPr>
              <a:t>El trabajador debe avisar oportunamente y presentar el soporte y certificado respectivo</a:t>
            </a:r>
            <a:r>
              <a:rPr lang="es-ES" sz="2667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cs typeface="TT Interphases"/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4AA497B-3AB9-4DF0-936C-7A20E1C808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917034"/>
            <a:ext cx="18288000" cy="6084163"/>
          </a:xfrm>
          <a:prstGeom prst="rect">
            <a:avLst/>
          </a:prstGeom>
        </p:spPr>
      </p:pic>
      <p:sp>
        <p:nvSpPr>
          <p:cNvPr id="13" name="Freeform 4">
            <a:extLst>
              <a:ext uri="{FF2B5EF4-FFF2-40B4-BE49-F238E27FC236}">
                <a16:creationId xmlns:a16="http://schemas.microsoft.com/office/drawing/2014/main" id="{CA0498D6-9F7D-4825-9E3F-56325AFE6EDD}"/>
              </a:ext>
            </a:extLst>
          </p:cNvPr>
          <p:cNvSpPr/>
          <p:nvPr/>
        </p:nvSpPr>
        <p:spPr>
          <a:xfrm rot="5400000">
            <a:off x="6264327" y="-2970840"/>
            <a:ext cx="5686258" cy="18214912"/>
          </a:xfrm>
          <a:custGeom>
            <a:avLst/>
            <a:gdLst/>
            <a:ahLst/>
            <a:cxnLst/>
            <a:rect l="l" t="t" r="r" b="b"/>
            <a:pathLst>
              <a:path w="2016434" h="5727636">
                <a:moveTo>
                  <a:pt x="28314" y="0"/>
                </a:moveTo>
                <a:lnTo>
                  <a:pt x="1988121" y="0"/>
                </a:lnTo>
                <a:cubicBezTo>
                  <a:pt x="1995630" y="0"/>
                  <a:pt x="2002832" y="2983"/>
                  <a:pt x="2008142" y="8293"/>
                </a:cubicBezTo>
                <a:cubicBezTo>
                  <a:pt x="2013452" y="13603"/>
                  <a:pt x="2016434" y="20804"/>
                  <a:pt x="2016434" y="28314"/>
                </a:cubicBezTo>
                <a:lnTo>
                  <a:pt x="2016434" y="5699323"/>
                </a:lnTo>
                <a:cubicBezTo>
                  <a:pt x="2016434" y="5706832"/>
                  <a:pt x="2013452" y="5714034"/>
                  <a:pt x="2008142" y="5719344"/>
                </a:cubicBezTo>
                <a:cubicBezTo>
                  <a:pt x="2002832" y="5724653"/>
                  <a:pt x="1995630" y="5727636"/>
                  <a:pt x="1988121" y="5727636"/>
                </a:cubicBezTo>
                <a:lnTo>
                  <a:pt x="28314" y="5727636"/>
                </a:lnTo>
                <a:cubicBezTo>
                  <a:pt x="20804" y="5727636"/>
                  <a:pt x="13603" y="5724653"/>
                  <a:pt x="8293" y="5719344"/>
                </a:cubicBezTo>
                <a:cubicBezTo>
                  <a:pt x="2983" y="5714034"/>
                  <a:pt x="0" y="5706832"/>
                  <a:pt x="0" y="5699323"/>
                </a:cubicBezTo>
                <a:lnTo>
                  <a:pt x="0" y="28314"/>
                </a:lnTo>
                <a:cubicBezTo>
                  <a:pt x="0" y="20804"/>
                  <a:pt x="2983" y="13603"/>
                  <a:pt x="8293" y="8293"/>
                </a:cubicBezTo>
                <a:cubicBezTo>
                  <a:pt x="13603" y="2983"/>
                  <a:pt x="20804" y="0"/>
                  <a:pt x="28314" y="0"/>
                </a:cubicBezTo>
                <a:close/>
              </a:path>
            </a:pathLst>
          </a:custGeom>
          <a:solidFill>
            <a:srgbClr val="000A1F">
              <a:alpha val="10196"/>
            </a:srgbClr>
          </a:solidFill>
        </p:spPr>
      </p:sp>
    </p:spTree>
    <p:extLst>
      <p:ext uri="{BB962C8B-B14F-4D97-AF65-F5344CB8AC3E}">
        <p14:creationId xmlns:p14="http://schemas.microsoft.com/office/powerpoint/2010/main" val="4074804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666"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48B44E2A-30C0-4109-853D-C38E28A140B9}"/>
              </a:ext>
            </a:extLst>
          </p:cNvPr>
          <p:cNvSpPr txBox="1"/>
          <p:nvPr/>
        </p:nvSpPr>
        <p:spPr>
          <a:xfrm>
            <a:off x="1447037" y="234986"/>
            <a:ext cx="15819159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cs typeface="Muli Heavy"/>
                <a:sym typeface="Guerrilla"/>
              </a:rPr>
              <a:t>CALAMIDAD DOMESTICA.                                          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86AB2CBE-90D5-4119-87A6-33A297434F3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3573" y="81556"/>
            <a:ext cx="2381250" cy="238125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C3B8919-905A-470A-BD2A-3B48F12A0008}"/>
              </a:ext>
            </a:extLst>
          </p:cNvPr>
          <p:cNvSpPr txBox="1"/>
          <p:nvPr/>
        </p:nvSpPr>
        <p:spPr>
          <a:xfrm>
            <a:off x="72330" y="9399101"/>
            <a:ext cx="1828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</a:tabLst>
            </a:pPr>
            <a:r>
              <a:rPr lang="es-CO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Carrera 5 # 12-16 Oficina 1108 Edif. Suramericana Teléfonos </a:t>
            </a:r>
            <a:r>
              <a:rPr lang="de-DE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Tel: (602) 880 1184  +57 315 431 9589 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www.campoabogados.com</a:t>
            </a: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  Cali - Colombia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5A33AC44-FDCE-4675-A7EB-B8E08C81B49B}"/>
              </a:ext>
            </a:extLst>
          </p:cNvPr>
          <p:cNvSpPr txBox="1"/>
          <p:nvPr/>
        </p:nvSpPr>
        <p:spPr>
          <a:xfrm>
            <a:off x="86278" y="1866607"/>
            <a:ext cx="15512118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/>
              </a:rPr>
              <a:t>En caso de grave calamidad domestica </a:t>
            </a:r>
            <a:r>
              <a:rPr lang="es-ES" sz="3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</a:rPr>
              <a:t>debidamente comprobada</a:t>
            </a:r>
            <a:r>
              <a:rPr lang="es-ES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</a:rPr>
              <a:t>, </a:t>
            </a:r>
            <a:r>
              <a:rPr lang="es-E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/>
              </a:rPr>
              <a:t>entendiéndose como todo suceso personal, familiar, hasta el tercer grado </a:t>
            </a:r>
            <a:r>
              <a:rPr lang="pt-BR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/>
              </a:rPr>
              <a:t>de consanguinidad, segundo de afinidad o primero civil, </a:t>
            </a:r>
            <a:r>
              <a:rPr lang="pt-BR" sz="3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</a:rPr>
              <a:t>caso fortuito o </a:t>
            </a:r>
            <a:r>
              <a:rPr lang="es-ES" sz="3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</a:rPr>
              <a:t>fuerza mayor cuya gravedad afecte el normal desarrollo de las actividades </a:t>
            </a:r>
            <a:r>
              <a:rPr lang="es-CO" sz="3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</a:rPr>
              <a:t>del trabajador.</a:t>
            </a:r>
            <a:endParaRPr lang="en-US" sz="3000" b="1" dirty="0">
              <a:solidFill>
                <a:schemeClr val="accent6">
                  <a:lumMod val="60000"/>
                  <a:lumOff val="40000"/>
                </a:schemeClr>
              </a:solidFill>
              <a:latin typeface="TT Interphases"/>
              <a:sym typeface="Tufuli Arabic"/>
            </a:endParaRPr>
          </a:p>
        </p:txBody>
      </p:sp>
      <p:sp>
        <p:nvSpPr>
          <p:cNvPr id="7" name="Freeform 28">
            <a:extLst>
              <a:ext uri="{FF2B5EF4-FFF2-40B4-BE49-F238E27FC236}">
                <a16:creationId xmlns:a16="http://schemas.microsoft.com/office/drawing/2014/main" id="{F654CEEF-B0B3-45F3-988E-5BF38B1DC741}"/>
              </a:ext>
            </a:extLst>
          </p:cNvPr>
          <p:cNvSpPr/>
          <p:nvPr/>
        </p:nvSpPr>
        <p:spPr>
          <a:xfrm flipH="1">
            <a:off x="326311" y="9776483"/>
            <a:ext cx="707704" cy="337125"/>
          </a:xfrm>
          <a:custGeom>
            <a:avLst/>
            <a:gdLst/>
            <a:ahLst/>
            <a:cxnLst/>
            <a:rect l="l" t="t" r="r" b="b"/>
            <a:pathLst>
              <a:path w="707704" h="337125">
                <a:moveTo>
                  <a:pt x="707704" y="0"/>
                </a:moveTo>
                <a:lnTo>
                  <a:pt x="0" y="0"/>
                </a:lnTo>
                <a:lnTo>
                  <a:pt x="0" y="337125"/>
                </a:lnTo>
                <a:lnTo>
                  <a:pt x="707704" y="337125"/>
                </a:lnTo>
                <a:lnTo>
                  <a:pt x="7077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5591405-E19A-4CE9-A4C1-B7686976B6B1}"/>
              </a:ext>
            </a:extLst>
          </p:cNvPr>
          <p:cNvSpPr txBox="1"/>
          <p:nvPr/>
        </p:nvSpPr>
        <p:spPr>
          <a:xfrm>
            <a:off x="2356807" y="826766"/>
            <a:ext cx="135743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(Art 15</a:t>
            </a:r>
            <a:r>
              <a:rPr lang="en-US" sz="32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T Interphases" panose="020B0604020202020204" charset="0"/>
                <a:sym typeface="Guerrilla"/>
              </a:rPr>
              <a:t> Modifica Art 57 y Numeral 6 del CST </a:t>
            </a:r>
            <a:r>
              <a:rPr lang="en-US" sz="32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).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9002743E-70BF-456C-971B-C89BC213F7AB}"/>
              </a:ext>
            </a:extLst>
          </p:cNvPr>
          <p:cNvSpPr txBox="1"/>
          <p:nvPr/>
        </p:nvSpPr>
        <p:spPr>
          <a:xfrm>
            <a:off x="676152" y="3974801"/>
            <a:ext cx="15088363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/>
              </a:rPr>
              <a:t>Art 37 del Código Civil.</a:t>
            </a:r>
            <a:endParaRPr lang="en-US" sz="3000" dirty="0">
              <a:solidFill>
                <a:schemeClr val="accent6">
                  <a:lumMod val="40000"/>
                  <a:lumOff val="60000"/>
                </a:schemeClr>
              </a:solidFill>
              <a:latin typeface="TT Interphases"/>
              <a:sym typeface="Tufuli Arabic"/>
            </a:endParaRPr>
          </a:p>
        </p:txBody>
      </p:sp>
      <p:grpSp>
        <p:nvGrpSpPr>
          <p:cNvPr id="22" name="Group 3">
            <a:extLst>
              <a:ext uri="{FF2B5EF4-FFF2-40B4-BE49-F238E27FC236}">
                <a16:creationId xmlns:a16="http://schemas.microsoft.com/office/drawing/2014/main" id="{F1A5DBE7-2778-4E76-972F-1A3465F293D2}"/>
              </a:ext>
            </a:extLst>
          </p:cNvPr>
          <p:cNvGrpSpPr/>
          <p:nvPr/>
        </p:nvGrpSpPr>
        <p:grpSpPr>
          <a:xfrm rot="5400000">
            <a:off x="6394004" y="-2443787"/>
            <a:ext cx="5499989" cy="18288001"/>
            <a:chOff x="0" y="-38100"/>
            <a:chExt cx="2016434" cy="5779504"/>
          </a:xfrm>
        </p:grpSpPr>
        <p:sp>
          <p:nvSpPr>
            <p:cNvPr id="23" name="Freeform 4">
              <a:extLst>
                <a:ext uri="{FF2B5EF4-FFF2-40B4-BE49-F238E27FC236}">
                  <a16:creationId xmlns:a16="http://schemas.microsoft.com/office/drawing/2014/main" id="{583785AF-2ABF-4AC6-B5CC-982FAD9F9DBC}"/>
                </a:ext>
              </a:extLst>
            </p:cNvPr>
            <p:cNvSpPr/>
            <p:nvPr/>
          </p:nvSpPr>
          <p:spPr>
            <a:xfrm>
              <a:off x="0" y="-15002"/>
              <a:ext cx="2016434" cy="5756406"/>
            </a:xfrm>
            <a:custGeom>
              <a:avLst/>
              <a:gdLst/>
              <a:ahLst/>
              <a:cxnLst/>
              <a:rect l="l" t="t" r="r" b="b"/>
              <a:pathLst>
                <a:path w="2016434" h="5727636">
                  <a:moveTo>
                    <a:pt x="28314" y="0"/>
                  </a:moveTo>
                  <a:lnTo>
                    <a:pt x="1988121" y="0"/>
                  </a:lnTo>
                  <a:cubicBezTo>
                    <a:pt x="1995630" y="0"/>
                    <a:pt x="2002832" y="2983"/>
                    <a:pt x="2008142" y="8293"/>
                  </a:cubicBezTo>
                  <a:cubicBezTo>
                    <a:pt x="2013452" y="13603"/>
                    <a:pt x="2016434" y="20804"/>
                    <a:pt x="2016434" y="28314"/>
                  </a:cubicBezTo>
                  <a:lnTo>
                    <a:pt x="2016434" y="5699323"/>
                  </a:lnTo>
                  <a:cubicBezTo>
                    <a:pt x="2016434" y="5706832"/>
                    <a:pt x="2013452" y="5714034"/>
                    <a:pt x="2008142" y="5719344"/>
                  </a:cubicBezTo>
                  <a:cubicBezTo>
                    <a:pt x="2002832" y="5724653"/>
                    <a:pt x="1995630" y="5727636"/>
                    <a:pt x="1988121" y="5727636"/>
                  </a:cubicBezTo>
                  <a:lnTo>
                    <a:pt x="28314" y="5727636"/>
                  </a:lnTo>
                  <a:cubicBezTo>
                    <a:pt x="20804" y="5727636"/>
                    <a:pt x="13603" y="5724653"/>
                    <a:pt x="8293" y="5719344"/>
                  </a:cubicBezTo>
                  <a:cubicBezTo>
                    <a:pt x="2983" y="5714034"/>
                    <a:pt x="0" y="5706832"/>
                    <a:pt x="0" y="5699323"/>
                  </a:cubicBezTo>
                  <a:lnTo>
                    <a:pt x="0" y="28314"/>
                  </a:lnTo>
                  <a:cubicBezTo>
                    <a:pt x="0" y="20804"/>
                    <a:pt x="2983" y="13603"/>
                    <a:pt x="8293" y="8293"/>
                  </a:cubicBezTo>
                  <a:cubicBezTo>
                    <a:pt x="13603" y="2983"/>
                    <a:pt x="20804" y="0"/>
                    <a:pt x="28314" y="0"/>
                  </a:cubicBezTo>
                  <a:close/>
                </a:path>
              </a:pathLst>
            </a:custGeom>
            <a:solidFill>
              <a:srgbClr val="000A1F">
                <a:alpha val="20000"/>
              </a:srgbClr>
            </a:solidFill>
          </p:spPr>
        </p:sp>
        <p:sp>
          <p:nvSpPr>
            <p:cNvPr id="24" name="TextBox 5">
              <a:extLst>
                <a:ext uri="{FF2B5EF4-FFF2-40B4-BE49-F238E27FC236}">
                  <a16:creationId xmlns:a16="http://schemas.microsoft.com/office/drawing/2014/main" id="{A83AADB4-73AB-447B-91FF-4242F0966865}"/>
                </a:ext>
              </a:extLst>
            </p:cNvPr>
            <p:cNvSpPr txBox="1"/>
            <p:nvPr/>
          </p:nvSpPr>
          <p:spPr>
            <a:xfrm>
              <a:off x="0" y="-38100"/>
              <a:ext cx="2016434" cy="57657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A8EB6E3D-A93F-45A4-84FE-81EAD25C2F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163" y="6424320"/>
            <a:ext cx="11035615" cy="225472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554B53E-BB62-4CF1-AC43-532238405E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163" y="8818360"/>
            <a:ext cx="11035615" cy="441425"/>
          </a:xfrm>
          <a:prstGeom prst="rect">
            <a:avLst/>
          </a:prstGeom>
        </p:spPr>
      </p:pic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4C9E52FB-80A6-40CC-BA0A-BB9501CDFD39}"/>
              </a:ext>
            </a:extLst>
          </p:cNvPr>
          <p:cNvSpPr/>
          <p:nvPr/>
        </p:nvSpPr>
        <p:spPr>
          <a:xfrm>
            <a:off x="11871839" y="4882259"/>
            <a:ext cx="1005961" cy="913667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1" name="Flecha: a la derecha 30">
            <a:extLst>
              <a:ext uri="{FF2B5EF4-FFF2-40B4-BE49-F238E27FC236}">
                <a16:creationId xmlns:a16="http://schemas.microsoft.com/office/drawing/2014/main" id="{D1DE85B9-FA0B-4BAD-BD48-3B85EC01EF22}"/>
              </a:ext>
            </a:extLst>
          </p:cNvPr>
          <p:cNvSpPr/>
          <p:nvPr/>
        </p:nvSpPr>
        <p:spPr>
          <a:xfrm>
            <a:off x="11790312" y="8597098"/>
            <a:ext cx="1005961" cy="913667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2" name="Flecha: a la derecha 31">
            <a:extLst>
              <a:ext uri="{FF2B5EF4-FFF2-40B4-BE49-F238E27FC236}">
                <a16:creationId xmlns:a16="http://schemas.microsoft.com/office/drawing/2014/main" id="{084ACBD2-9107-4239-8A48-DC12BD8D953D}"/>
              </a:ext>
            </a:extLst>
          </p:cNvPr>
          <p:cNvSpPr/>
          <p:nvPr/>
        </p:nvSpPr>
        <p:spPr>
          <a:xfrm>
            <a:off x="11843765" y="6893417"/>
            <a:ext cx="1005961" cy="913667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4" name="TextBox 7">
            <a:extLst>
              <a:ext uri="{FF2B5EF4-FFF2-40B4-BE49-F238E27FC236}">
                <a16:creationId xmlns:a16="http://schemas.microsoft.com/office/drawing/2014/main" id="{D2076A66-384D-453C-AB28-5C19086DC39D}"/>
              </a:ext>
            </a:extLst>
          </p:cNvPr>
          <p:cNvSpPr txBox="1"/>
          <p:nvPr/>
        </p:nvSpPr>
        <p:spPr>
          <a:xfrm>
            <a:off x="12877800" y="5143500"/>
            <a:ext cx="574144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/>
              </a:rPr>
              <a:t>Vinculo de sangre entre personas.</a:t>
            </a:r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  <a:latin typeface="TT Interphases"/>
              <a:sym typeface="Tufuli Arabic"/>
            </a:endParaRPr>
          </a:p>
        </p:txBody>
      </p:sp>
      <p:sp>
        <p:nvSpPr>
          <p:cNvPr id="35" name="TextBox 7">
            <a:extLst>
              <a:ext uri="{FF2B5EF4-FFF2-40B4-BE49-F238E27FC236}">
                <a16:creationId xmlns:a16="http://schemas.microsoft.com/office/drawing/2014/main" id="{E52093F7-D9B4-418A-8A4B-0AE944DBC975}"/>
              </a:ext>
            </a:extLst>
          </p:cNvPr>
          <p:cNvSpPr txBox="1"/>
          <p:nvPr/>
        </p:nvSpPr>
        <p:spPr>
          <a:xfrm>
            <a:off x="12939805" y="6556902"/>
            <a:ext cx="5258115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/>
              </a:rPr>
              <a:t>Parentesco  entre una persona y los parientes consanguíneos de su cónyuge.</a:t>
            </a:r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  <a:latin typeface="TT Interphases"/>
              <a:sym typeface="Tufuli Arabic"/>
            </a:endParaRPr>
          </a:p>
        </p:txBody>
      </p:sp>
      <p:sp>
        <p:nvSpPr>
          <p:cNvPr id="36" name="TextBox 7">
            <a:extLst>
              <a:ext uri="{FF2B5EF4-FFF2-40B4-BE49-F238E27FC236}">
                <a16:creationId xmlns:a16="http://schemas.microsoft.com/office/drawing/2014/main" id="{32CC45C4-5B81-49B0-AC6B-AA99A00E6B0A}"/>
              </a:ext>
            </a:extLst>
          </p:cNvPr>
          <p:cNvSpPr txBox="1"/>
          <p:nvPr/>
        </p:nvSpPr>
        <p:spPr>
          <a:xfrm>
            <a:off x="12963929" y="8387473"/>
            <a:ext cx="5601172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/>
              </a:rPr>
              <a:t>Parentesco  civil se establece por medio de la adopción.</a:t>
            </a:r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  <a:latin typeface="TT Interphases"/>
              <a:sym typeface="Tufuli Arabic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25E51537-9FD3-4610-AB73-9AC91D670B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48695"/>
              </p:ext>
            </p:extLst>
          </p:nvPr>
        </p:nvGraphicFramePr>
        <p:xfrm>
          <a:off x="680163" y="4408562"/>
          <a:ext cx="11035614" cy="1899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0" imgW="7848797" imgH="1485874" progId="Excel.Sheet.12">
                  <p:embed/>
                </p:oleObj>
              </mc:Choice>
              <mc:Fallback>
                <p:oleObj name="Worksheet" r:id="rId10" imgW="7848797" imgH="148587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0163" y="4408562"/>
                        <a:ext cx="11035614" cy="1899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8854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666"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48B44E2A-30C0-4109-853D-C38E28A140B9}"/>
              </a:ext>
            </a:extLst>
          </p:cNvPr>
          <p:cNvSpPr txBox="1"/>
          <p:nvPr/>
        </p:nvSpPr>
        <p:spPr>
          <a:xfrm>
            <a:off x="1447037" y="234986"/>
            <a:ext cx="15819159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cs typeface="Muli Heavy"/>
                <a:sym typeface="Guerrilla"/>
              </a:rPr>
              <a:t>TRABAJADORES CON DISCAPACIDAD.                                          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86AB2CBE-90D5-4119-87A6-33A297434F3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3573" y="81556"/>
            <a:ext cx="2381250" cy="238125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C3B8919-905A-470A-BD2A-3B48F12A0008}"/>
              </a:ext>
            </a:extLst>
          </p:cNvPr>
          <p:cNvSpPr txBox="1"/>
          <p:nvPr/>
        </p:nvSpPr>
        <p:spPr>
          <a:xfrm>
            <a:off x="72330" y="9399101"/>
            <a:ext cx="1828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</a:tabLst>
            </a:pPr>
            <a:r>
              <a:rPr lang="es-CO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Carrera 5 # 12-16 Oficina 1108 Edif. Suramericana Teléfonos </a:t>
            </a:r>
            <a:r>
              <a:rPr lang="de-DE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Tel: (602) 880 1184  +57 315 431 9589 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www.campoabogados.com</a:t>
            </a: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  Cali - Colombia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</p:txBody>
      </p:sp>
      <p:sp>
        <p:nvSpPr>
          <p:cNvPr id="7" name="Freeform 28">
            <a:extLst>
              <a:ext uri="{FF2B5EF4-FFF2-40B4-BE49-F238E27FC236}">
                <a16:creationId xmlns:a16="http://schemas.microsoft.com/office/drawing/2014/main" id="{F654CEEF-B0B3-45F3-988E-5BF38B1DC741}"/>
              </a:ext>
            </a:extLst>
          </p:cNvPr>
          <p:cNvSpPr/>
          <p:nvPr/>
        </p:nvSpPr>
        <p:spPr>
          <a:xfrm flipH="1">
            <a:off x="326311" y="9776483"/>
            <a:ext cx="707704" cy="337125"/>
          </a:xfrm>
          <a:custGeom>
            <a:avLst/>
            <a:gdLst/>
            <a:ahLst/>
            <a:cxnLst/>
            <a:rect l="l" t="t" r="r" b="b"/>
            <a:pathLst>
              <a:path w="707704" h="337125">
                <a:moveTo>
                  <a:pt x="707704" y="0"/>
                </a:moveTo>
                <a:lnTo>
                  <a:pt x="0" y="0"/>
                </a:lnTo>
                <a:lnTo>
                  <a:pt x="0" y="337125"/>
                </a:lnTo>
                <a:lnTo>
                  <a:pt x="707704" y="337125"/>
                </a:lnTo>
                <a:lnTo>
                  <a:pt x="7077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5591405-E19A-4CE9-A4C1-B7686976B6B1}"/>
              </a:ext>
            </a:extLst>
          </p:cNvPr>
          <p:cNvSpPr txBox="1"/>
          <p:nvPr/>
        </p:nvSpPr>
        <p:spPr>
          <a:xfrm>
            <a:off x="2356807" y="826766"/>
            <a:ext cx="135743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(Art 15</a:t>
            </a:r>
            <a:r>
              <a:rPr lang="en-US" sz="32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T Interphases" panose="020B0604020202020204" charset="0"/>
                <a:sym typeface="Guerrilla"/>
              </a:rPr>
              <a:t>  Numeral 17</a:t>
            </a:r>
            <a:r>
              <a:rPr lang="en-US" sz="32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).</a:t>
            </a:r>
          </a:p>
        </p:txBody>
      </p:sp>
      <p:sp>
        <p:nvSpPr>
          <p:cNvPr id="34" name="TextBox 7">
            <a:extLst>
              <a:ext uri="{FF2B5EF4-FFF2-40B4-BE49-F238E27FC236}">
                <a16:creationId xmlns:a16="http://schemas.microsoft.com/office/drawing/2014/main" id="{D2076A66-384D-453C-AB28-5C19086DC39D}"/>
              </a:ext>
            </a:extLst>
          </p:cNvPr>
          <p:cNvSpPr txBox="1"/>
          <p:nvPr/>
        </p:nvSpPr>
        <p:spPr>
          <a:xfrm>
            <a:off x="540204" y="2404437"/>
            <a:ext cx="16240202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/>
              </a:rPr>
              <a:t>Las empresas deberán </a:t>
            </a:r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cs typeface="TT Interphases"/>
              </a:rPr>
              <a:t>contratar o mantener contratados, trabajadores con discapacidad </a:t>
            </a:r>
            <a:r>
              <a:rPr lang="es-E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/>
              </a:rPr>
              <a:t>según corresponda al numero de trabajadores de carácter permanentes  ( Ver Tabla), lo cual no impide que las empresas de </a:t>
            </a:r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cs typeface="TT Interphases"/>
              </a:rPr>
              <a:t>forma voluntaria (incentivos legales/tributarios) </a:t>
            </a:r>
            <a:r>
              <a:rPr lang="es-E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/>
              </a:rPr>
              <a:t>pueda contratar un numero mayor a lo exigido por la norma  .</a:t>
            </a:r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  <a:latin typeface="TT Interphases"/>
              <a:sym typeface="Tufuli Arabic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483861-B8AA-4A1B-ABE1-BC183628C1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6484" y="4716848"/>
            <a:ext cx="5555029" cy="319022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61F746F-BECE-407A-9033-CE281ADB3A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56567" y="4747557"/>
            <a:ext cx="5549238" cy="3128805"/>
          </a:xfrm>
          <a:prstGeom prst="rect">
            <a:avLst/>
          </a:prstGeom>
        </p:spPr>
      </p:pic>
      <p:sp>
        <p:nvSpPr>
          <p:cNvPr id="27" name="Freeform 4">
            <a:extLst>
              <a:ext uri="{FF2B5EF4-FFF2-40B4-BE49-F238E27FC236}">
                <a16:creationId xmlns:a16="http://schemas.microsoft.com/office/drawing/2014/main" id="{EBF8B138-6B54-43EB-89A4-3D922C3D83DD}"/>
              </a:ext>
            </a:extLst>
          </p:cNvPr>
          <p:cNvSpPr/>
          <p:nvPr/>
        </p:nvSpPr>
        <p:spPr>
          <a:xfrm rot="5400000">
            <a:off x="7162371" y="-2852399"/>
            <a:ext cx="3890170" cy="18214912"/>
          </a:xfrm>
          <a:custGeom>
            <a:avLst/>
            <a:gdLst/>
            <a:ahLst/>
            <a:cxnLst/>
            <a:rect l="l" t="t" r="r" b="b"/>
            <a:pathLst>
              <a:path w="2016434" h="5727636">
                <a:moveTo>
                  <a:pt x="28314" y="0"/>
                </a:moveTo>
                <a:lnTo>
                  <a:pt x="1988121" y="0"/>
                </a:lnTo>
                <a:cubicBezTo>
                  <a:pt x="1995630" y="0"/>
                  <a:pt x="2002832" y="2983"/>
                  <a:pt x="2008142" y="8293"/>
                </a:cubicBezTo>
                <a:cubicBezTo>
                  <a:pt x="2013452" y="13603"/>
                  <a:pt x="2016434" y="20804"/>
                  <a:pt x="2016434" y="28314"/>
                </a:cubicBezTo>
                <a:lnTo>
                  <a:pt x="2016434" y="5699323"/>
                </a:lnTo>
                <a:cubicBezTo>
                  <a:pt x="2016434" y="5706832"/>
                  <a:pt x="2013452" y="5714034"/>
                  <a:pt x="2008142" y="5719344"/>
                </a:cubicBezTo>
                <a:cubicBezTo>
                  <a:pt x="2002832" y="5724653"/>
                  <a:pt x="1995630" y="5727636"/>
                  <a:pt x="1988121" y="5727636"/>
                </a:cubicBezTo>
                <a:lnTo>
                  <a:pt x="28314" y="5727636"/>
                </a:lnTo>
                <a:cubicBezTo>
                  <a:pt x="20804" y="5727636"/>
                  <a:pt x="13603" y="5724653"/>
                  <a:pt x="8293" y="5719344"/>
                </a:cubicBezTo>
                <a:cubicBezTo>
                  <a:pt x="2983" y="5714034"/>
                  <a:pt x="0" y="5706832"/>
                  <a:pt x="0" y="5699323"/>
                </a:cubicBezTo>
                <a:lnTo>
                  <a:pt x="0" y="28314"/>
                </a:lnTo>
                <a:cubicBezTo>
                  <a:pt x="0" y="20804"/>
                  <a:pt x="2983" y="13603"/>
                  <a:pt x="8293" y="8293"/>
                </a:cubicBezTo>
                <a:cubicBezTo>
                  <a:pt x="13603" y="2983"/>
                  <a:pt x="20804" y="0"/>
                  <a:pt x="28314" y="0"/>
                </a:cubicBezTo>
                <a:close/>
              </a:path>
            </a:pathLst>
          </a:custGeom>
          <a:solidFill>
            <a:srgbClr val="000A1F">
              <a:alpha val="10196"/>
            </a:srgbClr>
          </a:solidFill>
        </p:spPr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DC595DA-82F6-4A81-AF32-359E268CBB94}"/>
              </a:ext>
            </a:extLst>
          </p:cNvPr>
          <p:cNvSpPr txBox="1"/>
          <p:nvPr/>
        </p:nvSpPr>
        <p:spPr>
          <a:xfrm>
            <a:off x="2133600" y="8257044"/>
            <a:ext cx="145306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CO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</a:rPr>
              <a:t>Concepto PQRSD radicado No. </a:t>
            </a:r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</a:rPr>
              <a:t>02EE2025410600000102450 del Ministerio del Trabajo</a:t>
            </a:r>
            <a:endParaRPr lang="es-CO" sz="2800" b="1" dirty="0">
              <a:solidFill>
                <a:schemeClr val="accent6">
                  <a:lumMod val="60000"/>
                  <a:lumOff val="40000"/>
                </a:schemeClr>
              </a:solidFill>
              <a:latin typeface="TT Interphase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4D2D0D8-1DC3-4C26-8D17-EAA4B7D7DC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3082" y="4739758"/>
            <a:ext cx="5555029" cy="313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82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666"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48B44E2A-30C0-4109-853D-C38E28A140B9}"/>
              </a:ext>
            </a:extLst>
          </p:cNvPr>
          <p:cNvSpPr txBox="1"/>
          <p:nvPr/>
        </p:nvSpPr>
        <p:spPr>
          <a:xfrm>
            <a:off x="1066799" y="446842"/>
            <a:ext cx="1828800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CONTRATO LABORAL ESPECIAL DE APRENDIZAJE.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86AB2CBE-90D5-4119-87A6-33A297434F3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258"/>
            <a:ext cx="2381250" cy="238125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C3B8919-905A-470A-BD2A-3B48F12A0008}"/>
              </a:ext>
            </a:extLst>
          </p:cNvPr>
          <p:cNvSpPr txBox="1"/>
          <p:nvPr/>
        </p:nvSpPr>
        <p:spPr>
          <a:xfrm>
            <a:off x="72330" y="9399101"/>
            <a:ext cx="1828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</a:tabLst>
            </a:pPr>
            <a:r>
              <a:rPr lang="es-CO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Carrera 5 # 12-16 Oficina 1108 Edif. Suramericana Teléfonos </a:t>
            </a:r>
            <a:r>
              <a:rPr lang="de-DE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Tel: (602) 880 1184  +57 315 431 9589 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www.campoabogados.com</a:t>
            </a: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  Cali - Colombia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</p:txBody>
      </p:sp>
      <p:sp>
        <p:nvSpPr>
          <p:cNvPr id="7" name="Freeform 28">
            <a:extLst>
              <a:ext uri="{FF2B5EF4-FFF2-40B4-BE49-F238E27FC236}">
                <a16:creationId xmlns:a16="http://schemas.microsoft.com/office/drawing/2014/main" id="{F654CEEF-B0B3-45F3-988E-5BF38B1DC741}"/>
              </a:ext>
            </a:extLst>
          </p:cNvPr>
          <p:cNvSpPr/>
          <p:nvPr/>
        </p:nvSpPr>
        <p:spPr>
          <a:xfrm flipH="1">
            <a:off x="326311" y="9776483"/>
            <a:ext cx="707704" cy="337125"/>
          </a:xfrm>
          <a:custGeom>
            <a:avLst/>
            <a:gdLst/>
            <a:ahLst/>
            <a:cxnLst/>
            <a:rect l="l" t="t" r="r" b="b"/>
            <a:pathLst>
              <a:path w="707704" h="337125">
                <a:moveTo>
                  <a:pt x="707704" y="0"/>
                </a:moveTo>
                <a:lnTo>
                  <a:pt x="0" y="0"/>
                </a:lnTo>
                <a:lnTo>
                  <a:pt x="0" y="337125"/>
                </a:lnTo>
                <a:lnTo>
                  <a:pt x="707704" y="337125"/>
                </a:lnTo>
                <a:lnTo>
                  <a:pt x="7077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5A35F33-7511-4DEC-B32E-0B847B7DD40D}"/>
              </a:ext>
            </a:extLst>
          </p:cNvPr>
          <p:cNvSpPr txBox="1"/>
          <p:nvPr/>
        </p:nvSpPr>
        <p:spPr>
          <a:xfrm>
            <a:off x="3886200" y="1151537"/>
            <a:ext cx="121699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(Art 21 Modifica Art 81 CST y Circular 083/2025).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BD77875-D7AF-409C-9B7E-7534786632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8107" y="2061190"/>
            <a:ext cx="14806435" cy="7012356"/>
          </a:xfrm>
          <a:prstGeom prst="rect">
            <a:avLst/>
          </a:prstGeom>
        </p:spPr>
      </p:pic>
      <p:grpSp>
        <p:nvGrpSpPr>
          <p:cNvPr id="9" name="Group 3">
            <a:extLst>
              <a:ext uri="{FF2B5EF4-FFF2-40B4-BE49-F238E27FC236}">
                <a16:creationId xmlns:a16="http://schemas.microsoft.com/office/drawing/2014/main" id="{10489BE1-DD07-4E9F-9B51-FC731A7642EF}"/>
              </a:ext>
            </a:extLst>
          </p:cNvPr>
          <p:cNvGrpSpPr/>
          <p:nvPr/>
        </p:nvGrpSpPr>
        <p:grpSpPr>
          <a:xfrm rot="5400000">
            <a:off x="2530566" y="-6621971"/>
            <a:ext cx="8350068" cy="23164803"/>
            <a:chOff x="0" y="-3558522"/>
            <a:chExt cx="2472554" cy="9286159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8EB53349-69EE-4C10-BEBD-AEBE95F64C1C}"/>
                </a:ext>
              </a:extLst>
            </p:cNvPr>
            <p:cNvSpPr/>
            <p:nvPr/>
          </p:nvSpPr>
          <p:spPr>
            <a:xfrm>
              <a:off x="358161" y="-3558522"/>
              <a:ext cx="2114393" cy="6117963"/>
            </a:xfrm>
            <a:custGeom>
              <a:avLst/>
              <a:gdLst/>
              <a:ahLst/>
              <a:cxnLst/>
              <a:rect l="l" t="t" r="r" b="b"/>
              <a:pathLst>
                <a:path w="2016434" h="5727636">
                  <a:moveTo>
                    <a:pt x="28314" y="0"/>
                  </a:moveTo>
                  <a:lnTo>
                    <a:pt x="1988121" y="0"/>
                  </a:lnTo>
                  <a:cubicBezTo>
                    <a:pt x="1995630" y="0"/>
                    <a:pt x="2002832" y="2983"/>
                    <a:pt x="2008142" y="8293"/>
                  </a:cubicBezTo>
                  <a:cubicBezTo>
                    <a:pt x="2013452" y="13603"/>
                    <a:pt x="2016434" y="20804"/>
                    <a:pt x="2016434" y="28314"/>
                  </a:cubicBezTo>
                  <a:lnTo>
                    <a:pt x="2016434" y="5699323"/>
                  </a:lnTo>
                  <a:cubicBezTo>
                    <a:pt x="2016434" y="5706832"/>
                    <a:pt x="2013452" y="5714034"/>
                    <a:pt x="2008142" y="5719344"/>
                  </a:cubicBezTo>
                  <a:cubicBezTo>
                    <a:pt x="2002832" y="5724653"/>
                    <a:pt x="1995630" y="5727636"/>
                    <a:pt x="1988121" y="5727636"/>
                  </a:cubicBezTo>
                  <a:lnTo>
                    <a:pt x="28314" y="5727636"/>
                  </a:lnTo>
                  <a:cubicBezTo>
                    <a:pt x="20804" y="5727636"/>
                    <a:pt x="13603" y="5724653"/>
                    <a:pt x="8293" y="5719344"/>
                  </a:cubicBezTo>
                  <a:cubicBezTo>
                    <a:pt x="2983" y="5714034"/>
                    <a:pt x="0" y="5706832"/>
                    <a:pt x="0" y="5699323"/>
                  </a:cubicBezTo>
                  <a:lnTo>
                    <a:pt x="0" y="28314"/>
                  </a:lnTo>
                  <a:cubicBezTo>
                    <a:pt x="0" y="20804"/>
                    <a:pt x="2983" y="13603"/>
                    <a:pt x="8293" y="8293"/>
                  </a:cubicBezTo>
                  <a:cubicBezTo>
                    <a:pt x="13603" y="2983"/>
                    <a:pt x="20804" y="0"/>
                    <a:pt x="28314" y="0"/>
                  </a:cubicBezTo>
                  <a:close/>
                </a:path>
              </a:pathLst>
            </a:custGeom>
            <a:solidFill>
              <a:srgbClr val="000A1F">
                <a:alpha val="20000"/>
              </a:srgbClr>
            </a:solidFill>
          </p:spPr>
        </p:sp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3D3C07FB-13D4-4F41-B62C-E3245C3A8A48}"/>
                </a:ext>
              </a:extLst>
            </p:cNvPr>
            <p:cNvSpPr txBox="1"/>
            <p:nvPr/>
          </p:nvSpPr>
          <p:spPr>
            <a:xfrm>
              <a:off x="0" y="-38100"/>
              <a:ext cx="2016434" cy="57657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32534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666"/>
            </a:stretch>
          </a:blipFill>
        </p:spPr>
        <p:txBody>
          <a:bodyPr/>
          <a:lstStyle/>
          <a:p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0CABD0D-6FCC-4CBA-ADF7-00F6FB8D166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572" y="225557"/>
            <a:ext cx="2381250" cy="238125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14D8022-5D76-4723-AB77-A9F9ECF8268B}"/>
              </a:ext>
            </a:extLst>
          </p:cNvPr>
          <p:cNvSpPr txBox="1"/>
          <p:nvPr/>
        </p:nvSpPr>
        <p:spPr>
          <a:xfrm>
            <a:off x="72330" y="9399101"/>
            <a:ext cx="1828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</a:tabLst>
            </a:pPr>
            <a:r>
              <a:rPr lang="es-CO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Carrera 5 # 12-16 Oficina 1108 Edif. Suramericana Teléfonos </a:t>
            </a:r>
            <a:r>
              <a:rPr lang="de-DE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Tel: (602) 880 1184  +57 315 431 9589 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www.campoabogados.com</a:t>
            </a: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  Cali - Colombia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</p:txBody>
      </p:sp>
      <p:sp>
        <p:nvSpPr>
          <p:cNvPr id="14" name="Freeform 28">
            <a:extLst>
              <a:ext uri="{FF2B5EF4-FFF2-40B4-BE49-F238E27FC236}">
                <a16:creationId xmlns:a16="http://schemas.microsoft.com/office/drawing/2014/main" id="{AF94EEA9-41C5-4AC3-9924-B4C41861FEA0}"/>
              </a:ext>
            </a:extLst>
          </p:cNvPr>
          <p:cNvSpPr/>
          <p:nvPr/>
        </p:nvSpPr>
        <p:spPr>
          <a:xfrm flipH="1">
            <a:off x="326311" y="9776483"/>
            <a:ext cx="707704" cy="337125"/>
          </a:xfrm>
          <a:custGeom>
            <a:avLst/>
            <a:gdLst/>
            <a:ahLst/>
            <a:cxnLst/>
            <a:rect l="l" t="t" r="r" b="b"/>
            <a:pathLst>
              <a:path w="707704" h="337125">
                <a:moveTo>
                  <a:pt x="707704" y="0"/>
                </a:moveTo>
                <a:lnTo>
                  <a:pt x="0" y="0"/>
                </a:lnTo>
                <a:lnTo>
                  <a:pt x="0" y="337125"/>
                </a:lnTo>
                <a:lnTo>
                  <a:pt x="707704" y="337125"/>
                </a:lnTo>
                <a:lnTo>
                  <a:pt x="7077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CC18F5D7-F230-4936-8B6E-ADF2A2E7827B}"/>
              </a:ext>
            </a:extLst>
          </p:cNvPr>
          <p:cNvSpPr txBox="1"/>
          <p:nvPr/>
        </p:nvSpPr>
        <p:spPr>
          <a:xfrm>
            <a:off x="-705713" y="76829"/>
            <a:ext cx="1828800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TRABAJADORAS DEL SERVICIO DOMESTICO.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05451EC-2FE2-4AED-AF26-3E94C9165BAB}"/>
              </a:ext>
            </a:extLst>
          </p:cNvPr>
          <p:cNvSpPr txBox="1"/>
          <p:nvPr/>
        </p:nvSpPr>
        <p:spPr>
          <a:xfrm>
            <a:off x="2612143" y="735068"/>
            <a:ext cx="121699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(ART 33 y Circular 0093/2025).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DF15C2F4-55D8-400B-9627-50BB56D08E37}"/>
              </a:ext>
            </a:extLst>
          </p:cNvPr>
          <p:cNvSpPr txBox="1"/>
          <p:nvPr/>
        </p:nvSpPr>
        <p:spPr>
          <a:xfrm>
            <a:off x="1018563" y="1442705"/>
            <a:ext cx="14873994" cy="6144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800"/>
              </a:spcAft>
            </a:pPr>
            <a:r>
              <a:rPr lang="es-CO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ufuli Arabic"/>
              </a:rPr>
              <a:t>Formalización del trabajo doméstico, </a:t>
            </a:r>
            <a:r>
              <a:rPr lang="es-CO" sz="3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cs typeface="Tufuli Arabic"/>
              </a:rPr>
              <a:t>debe constar por escrito </a:t>
            </a:r>
            <a:r>
              <a:rPr lang="es-CO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ufuli Arabic"/>
              </a:rPr>
              <a:t>en cualquiera de sus modalidades (termino fijo, indefinido u obra labor), el cual deben registrarse (Min Tic) tiene un plazo de 12 meses para la creación del sistema de información para dicho registro.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ufuli Arabic"/>
              </a:rPr>
              <a:t>Los pagos de </a:t>
            </a:r>
            <a:r>
              <a:rPr lang="es-CO" sz="3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cs typeface="Tufuli Arabic"/>
              </a:rPr>
              <a:t>Seguridad Social</a:t>
            </a:r>
            <a:r>
              <a:rPr lang="es-CO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ufuli Arabic"/>
              </a:rPr>
              <a:t>: Podrán mantener su afiliación al régimen subsidiado en </a:t>
            </a:r>
            <a:r>
              <a:rPr lang="es-CO" sz="3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cs typeface="Tufuli Arabic"/>
              </a:rPr>
              <a:t>Salud</a:t>
            </a:r>
            <a:r>
              <a:rPr lang="es-CO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ufuli Arabic"/>
              </a:rPr>
              <a:t> y los empleadores podrán realizar las cotizaciones al sistema de seguridad social a </a:t>
            </a:r>
            <a:r>
              <a:rPr lang="es-CO" sz="3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cs typeface="Tufuli Arabic"/>
              </a:rPr>
              <a:t>Tiempos Parciales (tipo cotizante 51)</a:t>
            </a:r>
            <a:r>
              <a:rPr lang="es-CO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ufuli Arabic"/>
              </a:rPr>
              <a:t>. La </a:t>
            </a:r>
            <a:r>
              <a:rPr lang="es-CO" sz="3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cs typeface="Tufuli Arabic"/>
              </a:rPr>
              <a:t>ARL </a:t>
            </a:r>
            <a:r>
              <a:rPr lang="es-CO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ufuli Arabic"/>
              </a:rPr>
              <a:t>siempre deberá cotizarse 30 días  al 100% del SMLMV.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ufuli Arabic"/>
              </a:rPr>
              <a:t>Pago de </a:t>
            </a:r>
            <a:r>
              <a:rPr lang="es-CO" sz="3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cs typeface="Tufuli Arabic"/>
              </a:rPr>
              <a:t>prestaciones sociales y vacaciones </a:t>
            </a:r>
            <a:r>
              <a:rPr lang="es-CO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ufuli Arabic"/>
              </a:rPr>
              <a:t>(proporcional al tiempo laborado) y a la </a:t>
            </a:r>
            <a:r>
              <a:rPr lang="es-CO" sz="3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cs typeface="Tufuli Arabic"/>
              </a:rPr>
              <a:t>entrega de dotación </a:t>
            </a:r>
            <a:r>
              <a:rPr lang="es-CO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ufuli Arabic"/>
              </a:rPr>
              <a:t>3 veces al año.</a:t>
            </a:r>
          </a:p>
          <a:p>
            <a:pPr>
              <a:spcAft>
                <a:spcPts val="800"/>
              </a:spcAft>
            </a:pPr>
            <a:endParaRPr lang="es-CO" sz="3000" dirty="0">
              <a:solidFill>
                <a:schemeClr val="accent1">
                  <a:lumMod val="20000"/>
                  <a:lumOff val="80000"/>
                </a:schemeClr>
              </a:solidFill>
              <a:latin typeface="TT Interphases" panose="020B0604020202020204" charset="0"/>
              <a:cs typeface="Tufuli Arabic"/>
              <a:sym typeface="Tufuli Arabic"/>
            </a:endParaRPr>
          </a:p>
          <a:p>
            <a:pPr algn="just">
              <a:spcBef>
                <a:spcPct val="0"/>
              </a:spcBef>
            </a:pPr>
            <a:endParaRPr lang="en-US" sz="3000" dirty="0">
              <a:solidFill>
                <a:schemeClr val="accent6">
                  <a:lumMod val="60000"/>
                  <a:lumOff val="40000"/>
                </a:schemeClr>
              </a:solidFill>
              <a:latin typeface="TT Interphases" panose="020B0604020202020204" charset="0"/>
              <a:cs typeface="Tufuli Arabic"/>
              <a:sym typeface="Tufuli Arabic"/>
            </a:endParaRPr>
          </a:p>
        </p:txBody>
      </p:sp>
      <p:grpSp>
        <p:nvGrpSpPr>
          <p:cNvPr id="23" name="Group 6">
            <a:extLst>
              <a:ext uri="{FF2B5EF4-FFF2-40B4-BE49-F238E27FC236}">
                <a16:creationId xmlns:a16="http://schemas.microsoft.com/office/drawing/2014/main" id="{4BA00193-8A1C-4C4E-A6FF-B973975C88A0}"/>
              </a:ext>
            </a:extLst>
          </p:cNvPr>
          <p:cNvGrpSpPr/>
          <p:nvPr/>
        </p:nvGrpSpPr>
        <p:grpSpPr>
          <a:xfrm rot="5400000">
            <a:off x="12884692" y="4211912"/>
            <a:ext cx="1971562" cy="7691173"/>
            <a:chOff x="0" y="0"/>
            <a:chExt cx="554768" cy="2164183"/>
          </a:xfrm>
        </p:grpSpPr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A906896A-55ED-41C9-A681-6DB2EC3A9156}"/>
                </a:ext>
              </a:extLst>
            </p:cNvPr>
            <p:cNvSpPr/>
            <p:nvPr/>
          </p:nvSpPr>
          <p:spPr>
            <a:xfrm>
              <a:off x="0" y="0"/>
              <a:ext cx="554768" cy="2164183"/>
            </a:xfrm>
            <a:custGeom>
              <a:avLst/>
              <a:gdLst/>
              <a:ahLst/>
              <a:cxnLst/>
              <a:rect l="l" t="t" r="r" b="b"/>
              <a:pathLst>
                <a:path w="554768" h="2164183">
                  <a:moveTo>
                    <a:pt x="109950" y="0"/>
                  </a:moveTo>
                  <a:lnTo>
                    <a:pt x="444818" y="0"/>
                  </a:lnTo>
                  <a:cubicBezTo>
                    <a:pt x="473979" y="0"/>
                    <a:pt x="501945" y="11584"/>
                    <a:pt x="522565" y="32204"/>
                  </a:cubicBezTo>
                  <a:cubicBezTo>
                    <a:pt x="543184" y="52823"/>
                    <a:pt x="554768" y="80790"/>
                    <a:pt x="554768" y="109950"/>
                  </a:cubicBezTo>
                  <a:lnTo>
                    <a:pt x="554768" y="2054233"/>
                  </a:lnTo>
                  <a:cubicBezTo>
                    <a:pt x="554768" y="2114956"/>
                    <a:pt x="505542" y="2164183"/>
                    <a:pt x="444818" y="2164183"/>
                  </a:cubicBezTo>
                  <a:lnTo>
                    <a:pt x="109950" y="2164183"/>
                  </a:lnTo>
                  <a:cubicBezTo>
                    <a:pt x="80790" y="2164183"/>
                    <a:pt x="52823" y="2152599"/>
                    <a:pt x="32204" y="2131979"/>
                  </a:cubicBezTo>
                  <a:cubicBezTo>
                    <a:pt x="11584" y="2111359"/>
                    <a:pt x="0" y="2083393"/>
                    <a:pt x="0" y="2054233"/>
                  </a:cubicBezTo>
                  <a:lnTo>
                    <a:pt x="0" y="109950"/>
                  </a:lnTo>
                  <a:cubicBezTo>
                    <a:pt x="0" y="80790"/>
                    <a:pt x="11584" y="52823"/>
                    <a:pt x="32204" y="32204"/>
                  </a:cubicBezTo>
                  <a:cubicBezTo>
                    <a:pt x="52823" y="11584"/>
                    <a:pt x="80790" y="0"/>
                    <a:pt x="109950" y="0"/>
                  </a:cubicBezTo>
                  <a:close/>
                </a:path>
              </a:pathLst>
            </a:custGeom>
            <a:solidFill>
              <a:srgbClr val="000A1F">
                <a:alpha val="60000"/>
              </a:srgbClr>
            </a:solidFill>
          </p:spPr>
        </p:sp>
        <p:sp>
          <p:nvSpPr>
            <p:cNvPr id="27" name="TextBox 8">
              <a:extLst>
                <a:ext uri="{FF2B5EF4-FFF2-40B4-BE49-F238E27FC236}">
                  <a16:creationId xmlns:a16="http://schemas.microsoft.com/office/drawing/2014/main" id="{73DFE341-1A66-4D6B-A2DC-483851C13755}"/>
                </a:ext>
              </a:extLst>
            </p:cNvPr>
            <p:cNvSpPr txBox="1"/>
            <p:nvPr/>
          </p:nvSpPr>
          <p:spPr>
            <a:xfrm>
              <a:off x="0" y="-38100"/>
              <a:ext cx="554768" cy="2202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  <p:grpSp>
        <p:nvGrpSpPr>
          <p:cNvPr id="30" name="Group 14">
            <a:extLst>
              <a:ext uri="{FF2B5EF4-FFF2-40B4-BE49-F238E27FC236}">
                <a16:creationId xmlns:a16="http://schemas.microsoft.com/office/drawing/2014/main" id="{6673A84B-D228-48C2-A809-414D5FF46D39}"/>
              </a:ext>
            </a:extLst>
          </p:cNvPr>
          <p:cNvGrpSpPr/>
          <p:nvPr/>
        </p:nvGrpSpPr>
        <p:grpSpPr>
          <a:xfrm>
            <a:off x="12025356" y="6638917"/>
            <a:ext cx="3596284" cy="658178"/>
            <a:chOff x="0" y="0"/>
            <a:chExt cx="2220569" cy="406400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D6DAA6A0-00A0-4465-86B2-EF91E572311C}"/>
                </a:ext>
              </a:extLst>
            </p:cNvPr>
            <p:cNvSpPr/>
            <p:nvPr/>
          </p:nvSpPr>
          <p:spPr>
            <a:xfrm>
              <a:off x="0" y="0"/>
              <a:ext cx="2220569" cy="406400"/>
            </a:xfrm>
            <a:custGeom>
              <a:avLst/>
              <a:gdLst/>
              <a:ahLst/>
              <a:cxnLst/>
              <a:rect l="l" t="t" r="r" b="b"/>
              <a:pathLst>
                <a:path w="2220569" h="406400">
                  <a:moveTo>
                    <a:pt x="2017369" y="0"/>
                  </a:moveTo>
                  <a:cubicBezTo>
                    <a:pt x="2129593" y="0"/>
                    <a:pt x="2220569" y="90976"/>
                    <a:pt x="2220569" y="203200"/>
                  </a:cubicBezTo>
                  <a:cubicBezTo>
                    <a:pt x="2220569" y="315424"/>
                    <a:pt x="2129593" y="406400"/>
                    <a:pt x="201736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id="{77F0D5BF-3C54-4BDD-B431-EDC6A2A5057C}"/>
                </a:ext>
              </a:extLst>
            </p:cNvPr>
            <p:cNvSpPr txBox="1"/>
            <p:nvPr/>
          </p:nvSpPr>
          <p:spPr>
            <a:xfrm>
              <a:off x="0" y="-38100"/>
              <a:ext cx="2220569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  <p:sp>
        <p:nvSpPr>
          <p:cNvPr id="34" name="TextBox 30">
            <a:extLst>
              <a:ext uri="{FF2B5EF4-FFF2-40B4-BE49-F238E27FC236}">
                <a16:creationId xmlns:a16="http://schemas.microsoft.com/office/drawing/2014/main" id="{F4DB6087-7D38-4B9A-866A-C293F9262C27}"/>
              </a:ext>
            </a:extLst>
          </p:cNvPr>
          <p:cNvSpPr txBox="1"/>
          <p:nvPr/>
        </p:nvSpPr>
        <p:spPr>
          <a:xfrm>
            <a:off x="12539540" y="6730937"/>
            <a:ext cx="2737890" cy="471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31"/>
              </a:lnSpc>
              <a:spcBef>
                <a:spcPct val="0"/>
              </a:spcBef>
            </a:pPr>
            <a:r>
              <a:rPr lang="en-US" sz="2807" b="1" dirty="0">
                <a:solidFill>
                  <a:srgbClr val="000A1F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INTERNA</a:t>
            </a:r>
          </a:p>
        </p:txBody>
      </p:sp>
      <p:grpSp>
        <p:nvGrpSpPr>
          <p:cNvPr id="35" name="Group 6">
            <a:extLst>
              <a:ext uri="{FF2B5EF4-FFF2-40B4-BE49-F238E27FC236}">
                <a16:creationId xmlns:a16="http://schemas.microsoft.com/office/drawing/2014/main" id="{FCAF835C-0AE7-457D-89D5-02B2A7E21C4E}"/>
              </a:ext>
            </a:extLst>
          </p:cNvPr>
          <p:cNvGrpSpPr/>
          <p:nvPr/>
        </p:nvGrpSpPr>
        <p:grpSpPr>
          <a:xfrm rot="5400000">
            <a:off x="3865746" y="4297678"/>
            <a:ext cx="1971562" cy="7691173"/>
            <a:chOff x="0" y="0"/>
            <a:chExt cx="554768" cy="2164183"/>
          </a:xfrm>
        </p:grpSpPr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9EC6871E-DF22-4BA9-B66E-3371DA3BB57C}"/>
                </a:ext>
              </a:extLst>
            </p:cNvPr>
            <p:cNvSpPr/>
            <p:nvPr/>
          </p:nvSpPr>
          <p:spPr>
            <a:xfrm>
              <a:off x="0" y="0"/>
              <a:ext cx="554768" cy="2164183"/>
            </a:xfrm>
            <a:custGeom>
              <a:avLst/>
              <a:gdLst/>
              <a:ahLst/>
              <a:cxnLst/>
              <a:rect l="l" t="t" r="r" b="b"/>
              <a:pathLst>
                <a:path w="554768" h="2164183">
                  <a:moveTo>
                    <a:pt x="109950" y="0"/>
                  </a:moveTo>
                  <a:lnTo>
                    <a:pt x="444818" y="0"/>
                  </a:lnTo>
                  <a:cubicBezTo>
                    <a:pt x="473979" y="0"/>
                    <a:pt x="501945" y="11584"/>
                    <a:pt x="522565" y="32204"/>
                  </a:cubicBezTo>
                  <a:cubicBezTo>
                    <a:pt x="543184" y="52823"/>
                    <a:pt x="554768" y="80790"/>
                    <a:pt x="554768" y="109950"/>
                  </a:cubicBezTo>
                  <a:lnTo>
                    <a:pt x="554768" y="2054233"/>
                  </a:lnTo>
                  <a:cubicBezTo>
                    <a:pt x="554768" y="2114956"/>
                    <a:pt x="505542" y="2164183"/>
                    <a:pt x="444818" y="2164183"/>
                  </a:cubicBezTo>
                  <a:lnTo>
                    <a:pt x="109950" y="2164183"/>
                  </a:lnTo>
                  <a:cubicBezTo>
                    <a:pt x="80790" y="2164183"/>
                    <a:pt x="52823" y="2152599"/>
                    <a:pt x="32204" y="2131979"/>
                  </a:cubicBezTo>
                  <a:cubicBezTo>
                    <a:pt x="11584" y="2111359"/>
                    <a:pt x="0" y="2083393"/>
                    <a:pt x="0" y="2054233"/>
                  </a:cubicBezTo>
                  <a:lnTo>
                    <a:pt x="0" y="109950"/>
                  </a:lnTo>
                  <a:cubicBezTo>
                    <a:pt x="0" y="80790"/>
                    <a:pt x="11584" y="52823"/>
                    <a:pt x="32204" y="32204"/>
                  </a:cubicBezTo>
                  <a:cubicBezTo>
                    <a:pt x="52823" y="11584"/>
                    <a:pt x="80790" y="0"/>
                    <a:pt x="109950" y="0"/>
                  </a:cubicBezTo>
                  <a:close/>
                </a:path>
              </a:pathLst>
            </a:custGeom>
            <a:solidFill>
              <a:srgbClr val="000A1F">
                <a:alpha val="60000"/>
              </a:srgbClr>
            </a:solidFill>
          </p:spPr>
        </p:sp>
        <p:sp>
          <p:nvSpPr>
            <p:cNvPr id="37" name="TextBox 8">
              <a:extLst>
                <a:ext uri="{FF2B5EF4-FFF2-40B4-BE49-F238E27FC236}">
                  <a16:creationId xmlns:a16="http://schemas.microsoft.com/office/drawing/2014/main" id="{810B2FD4-92FB-43B5-A68C-9663FC5E63D2}"/>
                </a:ext>
              </a:extLst>
            </p:cNvPr>
            <p:cNvSpPr txBox="1"/>
            <p:nvPr/>
          </p:nvSpPr>
          <p:spPr>
            <a:xfrm>
              <a:off x="0" y="-38100"/>
              <a:ext cx="554768" cy="2202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  <p:sp>
        <p:nvSpPr>
          <p:cNvPr id="38" name="TextBox 10">
            <a:extLst>
              <a:ext uri="{FF2B5EF4-FFF2-40B4-BE49-F238E27FC236}">
                <a16:creationId xmlns:a16="http://schemas.microsoft.com/office/drawing/2014/main" id="{480F9B30-3840-44FB-A5C4-90339F463BDF}"/>
              </a:ext>
            </a:extLst>
          </p:cNvPr>
          <p:cNvSpPr txBox="1"/>
          <p:nvPr/>
        </p:nvSpPr>
        <p:spPr>
          <a:xfrm>
            <a:off x="1264765" y="7519258"/>
            <a:ext cx="7173523" cy="1556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19"/>
              </a:lnSpc>
            </a:pPr>
            <a:r>
              <a:rPr lang="es-ES" sz="2121" dirty="0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Aplica la jornada laboral máxima legal </a:t>
            </a:r>
            <a:r>
              <a:rPr lang="es-ES" sz="2121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ea typeface="TT Interphases"/>
                <a:cs typeface="TT Interphases"/>
                <a:sym typeface="TT Interphases"/>
              </a:rPr>
              <a:t>(44 hora</a:t>
            </a:r>
            <a:r>
              <a:rPr lang="es-ES" sz="212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ea typeface="TT Interphases"/>
                <a:cs typeface="TT Interphases"/>
                <a:sym typeface="TT Interphases"/>
              </a:rPr>
              <a:t>s) </a:t>
            </a:r>
            <a:r>
              <a:rPr lang="es-ES" sz="2121" dirty="0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distribuido en 5 o 6 días a la semana, sin que exceda las 8 horas diarias o pago horas suplementarias ( extras) ,                                                                     Se podrá pactar jornada flexible</a:t>
            </a:r>
            <a:r>
              <a:rPr lang="en-US" sz="2121" u="none" strike="noStrike" dirty="0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.( 4 a 9 horas al dia)</a:t>
            </a:r>
          </a:p>
        </p:txBody>
      </p:sp>
      <p:grpSp>
        <p:nvGrpSpPr>
          <p:cNvPr id="39" name="Group 14">
            <a:extLst>
              <a:ext uri="{FF2B5EF4-FFF2-40B4-BE49-F238E27FC236}">
                <a16:creationId xmlns:a16="http://schemas.microsoft.com/office/drawing/2014/main" id="{739EA2B1-BCDB-4BCD-977C-8C264CE2FD7B}"/>
              </a:ext>
            </a:extLst>
          </p:cNvPr>
          <p:cNvGrpSpPr/>
          <p:nvPr/>
        </p:nvGrpSpPr>
        <p:grpSpPr>
          <a:xfrm>
            <a:off x="3006410" y="6724683"/>
            <a:ext cx="3596284" cy="658178"/>
            <a:chOff x="0" y="0"/>
            <a:chExt cx="2220569" cy="406400"/>
          </a:xfrm>
        </p:grpSpPr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7C5A54DC-E2D5-4FDD-8702-8CFDA942BB62}"/>
                </a:ext>
              </a:extLst>
            </p:cNvPr>
            <p:cNvSpPr/>
            <p:nvPr/>
          </p:nvSpPr>
          <p:spPr>
            <a:xfrm>
              <a:off x="0" y="0"/>
              <a:ext cx="2220569" cy="406400"/>
            </a:xfrm>
            <a:custGeom>
              <a:avLst/>
              <a:gdLst/>
              <a:ahLst/>
              <a:cxnLst/>
              <a:rect l="l" t="t" r="r" b="b"/>
              <a:pathLst>
                <a:path w="2220569" h="406400">
                  <a:moveTo>
                    <a:pt x="2017369" y="0"/>
                  </a:moveTo>
                  <a:cubicBezTo>
                    <a:pt x="2129593" y="0"/>
                    <a:pt x="2220569" y="90976"/>
                    <a:pt x="2220569" y="203200"/>
                  </a:cubicBezTo>
                  <a:cubicBezTo>
                    <a:pt x="2220569" y="315424"/>
                    <a:pt x="2129593" y="406400"/>
                    <a:pt x="201736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1" name="TextBox 16">
              <a:extLst>
                <a:ext uri="{FF2B5EF4-FFF2-40B4-BE49-F238E27FC236}">
                  <a16:creationId xmlns:a16="http://schemas.microsoft.com/office/drawing/2014/main" id="{0A5AEDC9-FA93-4192-9292-F9D35C80F3CB}"/>
                </a:ext>
              </a:extLst>
            </p:cNvPr>
            <p:cNvSpPr txBox="1"/>
            <p:nvPr/>
          </p:nvSpPr>
          <p:spPr>
            <a:xfrm>
              <a:off x="0" y="-38100"/>
              <a:ext cx="2220569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  <p:sp>
        <p:nvSpPr>
          <p:cNvPr id="49" name="TextBox 30">
            <a:extLst>
              <a:ext uri="{FF2B5EF4-FFF2-40B4-BE49-F238E27FC236}">
                <a16:creationId xmlns:a16="http://schemas.microsoft.com/office/drawing/2014/main" id="{7CD2C0A2-F931-4513-8D40-49E25FA88800}"/>
              </a:ext>
            </a:extLst>
          </p:cNvPr>
          <p:cNvSpPr txBox="1"/>
          <p:nvPr/>
        </p:nvSpPr>
        <p:spPr>
          <a:xfrm>
            <a:off x="3550283" y="6808503"/>
            <a:ext cx="2737890" cy="471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31"/>
              </a:lnSpc>
              <a:spcBef>
                <a:spcPct val="0"/>
              </a:spcBef>
            </a:pPr>
            <a:r>
              <a:rPr lang="en-US" sz="2807" b="1" dirty="0">
                <a:solidFill>
                  <a:srgbClr val="000A1F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EXTERNA</a:t>
            </a:r>
          </a:p>
        </p:txBody>
      </p:sp>
      <p:sp>
        <p:nvSpPr>
          <p:cNvPr id="50" name="TextBox 10">
            <a:extLst>
              <a:ext uri="{FF2B5EF4-FFF2-40B4-BE49-F238E27FC236}">
                <a16:creationId xmlns:a16="http://schemas.microsoft.com/office/drawing/2014/main" id="{63FDBE78-5689-446F-86B1-A0CF8A88E60A}"/>
              </a:ext>
            </a:extLst>
          </p:cNvPr>
          <p:cNvSpPr txBox="1"/>
          <p:nvPr/>
        </p:nvSpPr>
        <p:spPr>
          <a:xfrm>
            <a:off x="10215402" y="7635366"/>
            <a:ext cx="7173523" cy="1158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19"/>
              </a:lnSpc>
            </a:pPr>
            <a:r>
              <a:rPr lang="en-US" sz="2121" u="none" strike="noStrike" dirty="0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Reside en </a:t>
            </a:r>
            <a:r>
              <a:rPr lang="en-US" sz="2121" dirty="0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la casa, s</a:t>
            </a:r>
            <a:r>
              <a:rPr lang="en-US" sz="2121" u="none" strike="noStrike" dirty="0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u jornada laboral puede ser maxima semanal de </a:t>
            </a:r>
            <a:r>
              <a:rPr lang="en-US" sz="2121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ea typeface="TT Interphases"/>
                <a:cs typeface="TT Interphases"/>
                <a:sym typeface="TT Interphases"/>
              </a:rPr>
              <a:t>44 </a:t>
            </a:r>
            <a:r>
              <a:rPr lang="en-US" sz="2121" b="1" u="none" strike="noStrike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ea typeface="TT Interphases"/>
                <a:cs typeface="TT Interphases"/>
                <a:sym typeface="TT Interphases"/>
              </a:rPr>
              <a:t>horas (15 Julio 2025) </a:t>
            </a:r>
            <a:r>
              <a:rPr lang="en-US" sz="2121" dirty="0">
                <a:solidFill>
                  <a:schemeClr val="bg1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derogado el literal </a:t>
            </a:r>
            <a:r>
              <a:rPr lang="en-US" sz="2121" b="1" dirty="0">
                <a:solidFill>
                  <a:schemeClr val="bg1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b </a:t>
            </a:r>
            <a:r>
              <a:rPr lang="en-US" sz="2121" dirty="0">
                <a:solidFill>
                  <a:schemeClr val="bg1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del Art 162 del CST -Art 70 ley 2466/2025</a:t>
            </a:r>
            <a:endParaRPr lang="en-US" sz="2121" u="none" strike="noStrike" dirty="0">
              <a:solidFill>
                <a:schemeClr val="accent6">
                  <a:lumMod val="60000"/>
                  <a:lumOff val="40000"/>
                </a:schemeClr>
              </a:solidFill>
              <a:latin typeface="TT Interphases"/>
              <a:ea typeface="TT Interphases"/>
              <a:cs typeface="TT Interphases"/>
              <a:sym typeface="TT Interphases"/>
            </a:endParaRPr>
          </a:p>
        </p:txBody>
      </p:sp>
    </p:spTree>
    <p:extLst>
      <p:ext uri="{BB962C8B-B14F-4D97-AF65-F5344CB8AC3E}">
        <p14:creationId xmlns:p14="http://schemas.microsoft.com/office/powerpoint/2010/main" val="511053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666"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48B44E2A-30C0-4109-853D-C38E28A140B9}"/>
              </a:ext>
            </a:extLst>
          </p:cNvPr>
          <p:cNvSpPr txBox="1"/>
          <p:nvPr/>
        </p:nvSpPr>
        <p:spPr>
          <a:xfrm>
            <a:off x="997920" y="56902"/>
            <a:ext cx="1828800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COTIZACION A TIEMPO PARCIAL (DIAS O SEMANAS).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86AB2CBE-90D5-4119-87A6-33A297434F3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42" y="59939"/>
            <a:ext cx="2381250" cy="238125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C3B8919-905A-470A-BD2A-3B48F12A0008}"/>
              </a:ext>
            </a:extLst>
          </p:cNvPr>
          <p:cNvSpPr txBox="1"/>
          <p:nvPr/>
        </p:nvSpPr>
        <p:spPr>
          <a:xfrm>
            <a:off x="72330" y="9399101"/>
            <a:ext cx="1828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</a:tabLst>
            </a:pPr>
            <a:r>
              <a:rPr lang="es-CO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Carrera 5 # 12-16 Oficina 1108 Edif. Suramericana Teléfonos </a:t>
            </a:r>
            <a:r>
              <a:rPr lang="de-DE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Tel: (602) 880 1184  +57 315 431 9589 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www.campoabogados.com</a:t>
            </a: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  Cali - Colombia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</p:txBody>
      </p:sp>
      <p:sp>
        <p:nvSpPr>
          <p:cNvPr id="7" name="Freeform 28">
            <a:extLst>
              <a:ext uri="{FF2B5EF4-FFF2-40B4-BE49-F238E27FC236}">
                <a16:creationId xmlns:a16="http://schemas.microsoft.com/office/drawing/2014/main" id="{F654CEEF-B0B3-45F3-988E-5BF38B1DC741}"/>
              </a:ext>
            </a:extLst>
          </p:cNvPr>
          <p:cNvSpPr/>
          <p:nvPr/>
        </p:nvSpPr>
        <p:spPr>
          <a:xfrm flipH="1">
            <a:off x="326311" y="9776483"/>
            <a:ext cx="707704" cy="337125"/>
          </a:xfrm>
          <a:custGeom>
            <a:avLst/>
            <a:gdLst/>
            <a:ahLst/>
            <a:cxnLst/>
            <a:rect l="l" t="t" r="r" b="b"/>
            <a:pathLst>
              <a:path w="707704" h="337125">
                <a:moveTo>
                  <a:pt x="707704" y="0"/>
                </a:moveTo>
                <a:lnTo>
                  <a:pt x="0" y="0"/>
                </a:lnTo>
                <a:lnTo>
                  <a:pt x="0" y="337125"/>
                </a:lnTo>
                <a:lnTo>
                  <a:pt x="707704" y="337125"/>
                </a:lnTo>
                <a:lnTo>
                  <a:pt x="7077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5A35F33-7511-4DEC-B32E-0B847B7DD40D}"/>
              </a:ext>
            </a:extLst>
          </p:cNvPr>
          <p:cNvSpPr txBox="1"/>
          <p:nvPr/>
        </p:nvSpPr>
        <p:spPr>
          <a:xfrm>
            <a:off x="3817321" y="761597"/>
            <a:ext cx="132184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(Art 33 , Art 27-28 Ley 2381/2024 y Circular 0093/2025).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D8B43AE-E3DC-4515-B74B-AF4455AED0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9709" y="5392711"/>
            <a:ext cx="14401799" cy="3872480"/>
          </a:xfrm>
          <a:prstGeom prst="rect">
            <a:avLst/>
          </a:prstGeom>
        </p:spPr>
      </p:pic>
      <p:grpSp>
        <p:nvGrpSpPr>
          <p:cNvPr id="9" name="Group 3">
            <a:extLst>
              <a:ext uri="{FF2B5EF4-FFF2-40B4-BE49-F238E27FC236}">
                <a16:creationId xmlns:a16="http://schemas.microsoft.com/office/drawing/2014/main" id="{59CB1A58-FF93-4F4E-B19B-7EB553CA6EE7}"/>
              </a:ext>
            </a:extLst>
          </p:cNvPr>
          <p:cNvGrpSpPr/>
          <p:nvPr/>
        </p:nvGrpSpPr>
        <p:grpSpPr>
          <a:xfrm rot="5400000">
            <a:off x="6868936" y="-2709381"/>
            <a:ext cx="7335295" cy="17636435"/>
            <a:chOff x="0" y="-38100"/>
            <a:chExt cx="3182125" cy="6532277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ECBA95DB-796C-450B-A677-F1FFBD0543C1}"/>
                </a:ext>
              </a:extLst>
            </p:cNvPr>
            <p:cNvSpPr/>
            <p:nvPr/>
          </p:nvSpPr>
          <p:spPr>
            <a:xfrm>
              <a:off x="1165691" y="766359"/>
              <a:ext cx="2016434" cy="5727818"/>
            </a:xfrm>
            <a:custGeom>
              <a:avLst/>
              <a:gdLst/>
              <a:ahLst/>
              <a:cxnLst/>
              <a:rect l="l" t="t" r="r" b="b"/>
              <a:pathLst>
                <a:path w="2016434" h="5727636">
                  <a:moveTo>
                    <a:pt x="28314" y="0"/>
                  </a:moveTo>
                  <a:lnTo>
                    <a:pt x="1988121" y="0"/>
                  </a:lnTo>
                  <a:cubicBezTo>
                    <a:pt x="1995630" y="0"/>
                    <a:pt x="2002832" y="2983"/>
                    <a:pt x="2008142" y="8293"/>
                  </a:cubicBezTo>
                  <a:cubicBezTo>
                    <a:pt x="2013452" y="13603"/>
                    <a:pt x="2016434" y="20804"/>
                    <a:pt x="2016434" y="28314"/>
                  </a:cubicBezTo>
                  <a:lnTo>
                    <a:pt x="2016434" y="5699323"/>
                  </a:lnTo>
                  <a:cubicBezTo>
                    <a:pt x="2016434" y="5706832"/>
                    <a:pt x="2013452" y="5714034"/>
                    <a:pt x="2008142" y="5719344"/>
                  </a:cubicBezTo>
                  <a:cubicBezTo>
                    <a:pt x="2002832" y="5724653"/>
                    <a:pt x="1995630" y="5727636"/>
                    <a:pt x="1988121" y="5727636"/>
                  </a:cubicBezTo>
                  <a:lnTo>
                    <a:pt x="28314" y="5727636"/>
                  </a:lnTo>
                  <a:cubicBezTo>
                    <a:pt x="20804" y="5727636"/>
                    <a:pt x="13603" y="5724653"/>
                    <a:pt x="8293" y="5719344"/>
                  </a:cubicBezTo>
                  <a:cubicBezTo>
                    <a:pt x="2983" y="5714034"/>
                    <a:pt x="0" y="5706832"/>
                    <a:pt x="0" y="5699323"/>
                  </a:cubicBezTo>
                  <a:lnTo>
                    <a:pt x="0" y="28314"/>
                  </a:lnTo>
                  <a:cubicBezTo>
                    <a:pt x="0" y="20804"/>
                    <a:pt x="2983" y="13603"/>
                    <a:pt x="8293" y="8293"/>
                  </a:cubicBezTo>
                  <a:cubicBezTo>
                    <a:pt x="13603" y="2983"/>
                    <a:pt x="20804" y="0"/>
                    <a:pt x="28314" y="0"/>
                  </a:cubicBezTo>
                  <a:close/>
                </a:path>
              </a:pathLst>
            </a:custGeom>
            <a:solidFill>
              <a:srgbClr val="000A1F">
                <a:alpha val="20000"/>
              </a:srgbClr>
            </a:solidFill>
          </p:spPr>
        </p:sp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13AE979A-53B1-4BDA-83DE-D0D3C819E681}"/>
                </a:ext>
              </a:extLst>
            </p:cNvPr>
            <p:cNvSpPr txBox="1"/>
            <p:nvPr/>
          </p:nvSpPr>
          <p:spPr>
            <a:xfrm>
              <a:off x="0" y="-38100"/>
              <a:ext cx="2016434" cy="57657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  <p:sp>
        <p:nvSpPr>
          <p:cNvPr id="14" name="TextBox 31">
            <a:extLst>
              <a:ext uri="{FF2B5EF4-FFF2-40B4-BE49-F238E27FC236}">
                <a16:creationId xmlns:a16="http://schemas.microsoft.com/office/drawing/2014/main" id="{6F470268-47CB-47C3-AA66-0EFDB55CF8D4}"/>
              </a:ext>
            </a:extLst>
          </p:cNvPr>
          <p:cNvSpPr txBox="1"/>
          <p:nvPr/>
        </p:nvSpPr>
        <p:spPr>
          <a:xfrm>
            <a:off x="2409678" y="1555218"/>
            <a:ext cx="15464484" cy="3411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11"/>
              </a:lnSpc>
            </a:pPr>
            <a:r>
              <a:rPr lang="es-CO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Cotización (flexible) para trabajadores dependientes por periodos inferiores a un mes, por días o por semanas, en virtud de un trabajo a </a:t>
            </a:r>
            <a:r>
              <a:rPr lang="es-CO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Tiempo Parcial, que perciben un ingreso mensual inferior a 1SMLMV. </a:t>
            </a:r>
            <a:r>
              <a:rPr lang="es-CO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Se podrá realizar cotizaciones por días o por semanas de conformidad con la siguiente tabla (Días laborados al mes) </a:t>
            </a:r>
            <a:r>
              <a:rPr lang="es-CO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En materia de salud </a:t>
            </a:r>
            <a:r>
              <a:rPr lang="es-CO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este tipo de trabajadores pueden permanecer en el </a:t>
            </a:r>
            <a:r>
              <a:rPr lang="es-CO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Régimen Subsidiado o Beneficiario,</a:t>
            </a:r>
            <a:r>
              <a:rPr lang="es-CO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la cotización a la ARL se debe realizar por 30 días de 1SMLMV, los aportantes podrán utilizar</a:t>
            </a:r>
            <a:r>
              <a:rPr lang="es-CO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la planilla PILA tipo de cotizante 51- Trabajador de Tiempo Parcial </a:t>
            </a:r>
          </a:p>
        </p:txBody>
      </p:sp>
    </p:spTree>
    <p:extLst>
      <p:ext uri="{BB962C8B-B14F-4D97-AF65-F5344CB8AC3E}">
        <p14:creationId xmlns:p14="http://schemas.microsoft.com/office/powerpoint/2010/main" val="44318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666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756754" y="464398"/>
            <a:ext cx="10774492" cy="1048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451"/>
              </a:lnSpc>
              <a:spcBef>
                <a:spcPct val="0"/>
              </a:spcBef>
            </a:pPr>
            <a:r>
              <a:rPr lang="en-US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ea typeface="Muli Heavy"/>
                <a:cs typeface="Muli Heavy"/>
                <a:sym typeface="Muli Heavy"/>
              </a:rPr>
              <a:t>CONTRATO TERMINO INDEFINIDO.</a:t>
            </a:r>
            <a:endParaRPr lang="en-US" sz="4400" b="1" u="none" strike="noStrike" spc="144" dirty="0">
              <a:solidFill>
                <a:schemeClr val="accent1">
                  <a:lumMod val="20000"/>
                  <a:lumOff val="80000"/>
                </a:schemeClr>
              </a:solidFill>
              <a:latin typeface="Muli Heavy"/>
              <a:ea typeface="Muli Heavy"/>
              <a:cs typeface="Muli Heavy"/>
              <a:sym typeface="Muli Heavy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EE60F519-4FA1-40EB-98A9-E12B768981D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56902"/>
            <a:ext cx="2381250" cy="238125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B5FA601-35DA-4CEF-9658-4D3AD2C3AE83}"/>
              </a:ext>
            </a:extLst>
          </p:cNvPr>
          <p:cNvSpPr txBox="1"/>
          <p:nvPr/>
        </p:nvSpPr>
        <p:spPr>
          <a:xfrm>
            <a:off x="72330" y="9399101"/>
            <a:ext cx="1828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</a:tabLst>
            </a:pPr>
            <a:r>
              <a:rPr lang="es-CO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Carrera 5 # 12-16 Oficina 1108 Edif. Suramericana Teléfonos </a:t>
            </a:r>
            <a:r>
              <a:rPr lang="de-DE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Tel: (602) 880 1184  +57 315 431 9589 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www.campoabogados.com</a:t>
            </a: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  Cali - Colombia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</p:txBody>
      </p:sp>
      <p:sp>
        <p:nvSpPr>
          <p:cNvPr id="10" name="Freeform 28">
            <a:extLst>
              <a:ext uri="{FF2B5EF4-FFF2-40B4-BE49-F238E27FC236}">
                <a16:creationId xmlns:a16="http://schemas.microsoft.com/office/drawing/2014/main" id="{0DEDB76F-8A6E-48B1-87D3-44A9B5EBF69F}"/>
              </a:ext>
            </a:extLst>
          </p:cNvPr>
          <p:cNvSpPr/>
          <p:nvPr/>
        </p:nvSpPr>
        <p:spPr>
          <a:xfrm flipH="1">
            <a:off x="326311" y="9776483"/>
            <a:ext cx="707704" cy="337125"/>
          </a:xfrm>
          <a:custGeom>
            <a:avLst/>
            <a:gdLst/>
            <a:ahLst/>
            <a:cxnLst/>
            <a:rect l="l" t="t" r="r" b="b"/>
            <a:pathLst>
              <a:path w="707704" h="337125">
                <a:moveTo>
                  <a:pt x="707704" y="0"/>
                </a:moveTo>
                <a:lnTo>
                  <a:pt x="0" y="0"/>
                </a:lnTo>
                <a:lnTo>
                  <a:pt x="0" y="337125"/>
                </a:lnTo>
                <a:lnTo>
                  <a:pt x="707704" y="337125"/>
                </a:lnTo>
                <a:lnTo>
                  <a:pt x="7077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628076B4-EAE9-471A-9239-321CFA072A84}"/>
              </a:ext>
            </a:extLst>
          </p:cNvPr>
          <p:cNvSpPr/>
          <p:nvPr/>
        </p:nvSpPr>
        <p:spPr>
          <a:xfrm rot="5400000">
            <a:off x="7008209" y="-2029857"/>
            <a:ext cx="6044281" cy="15227271"/>
          </a:xfrm>
          <a:custGeom>
            <a:avLst/>
            <a:gdLst/>
            <a:ahLst/>
            <a:cxnLst/>
            <a:rect l="l" t="t" r="r" b="b"/>
            <a:pathLst>
              <a:path w="2016434" h="5727636">
                <a:moveTo>
                  <a:pt x="28314" y="0"/>
                </a:moveTo>
                <a:lnTo>
                  <a:pt x="1988121" y="0"/>
                </a:lnTo>
                <a:cubicBezTo>
                  <a:pt x="1995630" y="0"/>
                  <a:pt x="2002832" y="2983"/>
                  <a:pt x="2008142" y="8293"/>
                </a:cubicBezTo>
                <a:cubicBezTo>
                  <a:pt x="2013452" y="13603"/>
                  <a:pt x="2016434" y="20804"/>
                  <a:pt x="2016434" y="28314"/>
                </a:cubicBezTo>
                <a:lnTo>
                  <a:pt x="2016434" y="5699323"/>
                </a:lnTo>
                <a:cubicBezTo>
                  <a:pt x="2016434" y="5706832"/>
                  <a:pt x="2013452" y="5714034"/>
                  <a:pt x="2008142" y="5719344"/>
                </a:cubicBezTo>
                <a:cubicBezTo>
                  <a:pt x="2002832" y="5724653"/>
                  <a:pt x="1995630" y="5727636"/>
                  <a:pt x="1988121" y="5727636"/>
                </a:cubicBezTo>
                <a:lnTo>
                  <a:pt x="28314" y="5727636"/>
                </a:lnTo>
                <a:cubicBezTo>
                  <a:pt x="20804" y="5727636"/>
                  <a:pt x="13603" y="5724653"/>
                  <a:pt x="8293" y="5719344"/>
                </a:cubicBezTo>
                <a:cubicBezTo>
                  <a:pt x="2983" y="5714034"/>
                  <a:pt x="0" y="5706832"/>
                  <a:pt x="0" y="5699323"/>
                </a:cubicBezTo>
                <a:lnTo>
                  <a:pt x="0" y="28314"/>
                </a:lnTo>
                <a:cubicBezTo>
                  <a:pt x="0" y="20804"/>
                  <a:pt x="2983" y="13603"/>
                  <a:pt x="8293" y="8293"/>
                </a:cubicBezTo>
                <a:cubicBezTo>
                  <a:pt x="13603" y="2983"/>
                  <a:pt x="20804" y="0"/>
                  <a:pt x="28314" y="0"/>
                </a:cubicBezTo>
                <a:close/>
              </a:path>
            </a:pathLst>
          </a:custGeom>
          <a:solidFill>
            <a:srgbClr val="000A1F">
              <a:alpha val="40000"/>
            </a:srgbClr>
          </a:solidFill>
        </p:spPr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34769B2-9341-484A-B9D3-A5DC1EA9E4F4}"/>
              </a:ext>
            </a:extLst>
          </p:cNvPr>
          <p:cNvSpPr txBox="1"/>
          <p:nvPr/>
        </p:nvSpPr>
        <p:spPr>
          <a:xfrm>
            <a:off x="3917103" y="1513018"/>
            <a:ext cx="106538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(</a:t>
            </a:r>
            <a:r>
              <a:rPr lang="en-US" sz="32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TT Interphases"/>
              </a:rPr>
              <a:t>Art 5 </a:t>
            </a:r>
            <a:r>
              <a:rPr lang="es-CO" sz="32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</a:rPr>
              <a:t>Modifica</a:t>
            </a:r>
            <a:r>
              <a:rPr lang="en-US" sz="32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TT Interphases"/>
              </a:rPr>
              <a:t> Art 47 CST</a:t>
            </a:r>
            <a:r>
              <a:rPr lang="en-US" sz="32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).</a:t>
            </a: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7653FBD9-A09A-4213-845B-E228C4E07D4B}"/>
              </a:ext>
            </a:extLst>
          </p:cNvPr>
          <p:cNvSpPr/>
          <p:nvPr/>
        </p:nvSpPr>
        <p:spPr>
          <a:xfrm>
            <a:off x="1087090" y="2438152"/>
            <a:ext cx="2090403" cy="1472802"/>
          </a:xfrm>
          <a:custGeom>
            <a:avLst/>
            <a:gdLst/>
            <a:ahLst/>
            <a:cxnLst/>
            <a:rect l="l" t="t" r="r" b="b"/>
            <a:pathLst>
              <a:path w="1202679" h="1284415">
                <a:moveTo>
                  <a:pt x="0" y="0"/>
                </a:moveTo>
                <a:lnTo>
                  <a:pt x="1202679" y="0"/>
                </a:lnTo>
                <a:lnTo>
                  <a:pt x="1202679" y="1284414"/>
                </a:lnTo>
                <a:lnTo>
                  <a:pt x="0" y="12844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57B11206-1D2E-4F47-9736-8A571212B049}"/>
              </a:ext>
            </a:extLst>
          </p:cNvPr>
          <p:cNvSpPr txBox="1"/>
          <p:nvPr/>
        </p:nvSpPr>
        <p:spPr>
          <a:xfrm>
            <a:off x="3262554" y="2768911"/>
            <a:ext cx="14023416" cy="6801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cs typeface="Tufuli Arabic"/>
                <a:sym typeface="Tufuli Arabic"/>
              </a:rPr>
              <a:t>El contrato laboral a </a:t>
            </a:r>
            <a:r>
              <a:rPr lang="es-CO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cs typeface="Tufuli Arabic"/>
              </a:rPr>
              <a:t>término </a:t>
            </a: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cs typeface="Tufuli Arabic"/>
                <a:sym typeface="Tufuli Arabic"/>
              </a:rPr>
              <a:t>indefinido como regla general:</a:t>
            </a:r>
          </a:p>
          <a:p>
            <a:pPr algn="ctr">
              <a:spcBef>
                <a:spcPct val="0"/>
              </a:spcBef>
            </a:pPr>
            <a:endParaRPr lang="en-US" sz="3000" dirty="0">
              <a:solidFill>
                <a:schemeClr val="accent1">
                  <a:lumMod val="20000"/>
                  <a:lumOff val="80000"/>
                </a:schemeClr>
              </a:solidFill>
              <a:latin typeface="TT Interphases" panose="020B0604020202020204" charset="0"/>
              <a:cs typeface="Tufuli Arabic"/>
              <a:sym typeface="Tufuli Arabic"/>
            </a:endParaRPr>
          </a:p>
          <a:p>
            <a:pPr>
              <a:spcAft>
                <a:spcPts val="800"/>
              </a:spcAft>
            </a:pPr>
            <a:r>
              <a:rPr lang="es-CO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ufuli Arabic"/>
              </a:rPr>
              <a:t>Se establece como la modalidad de contratación preferente, buscando reducir la precarización laboral.</a:t>
            </a:r>
          </a:p>
          <a:p>
            <a:pPr>
              <a:spcAft>
                <a:spcPts val="800"/>
              </a:spcAft>
            </a:pPr>
            <a:endParaRPr lang="es-CO" sz="3000" dirty="0">
              <a:solidFill>
                <a:schemeClr val="accent1">
                  <a:lumMod val="20000"/>
                  <a:lumOff val="80000"/>
                </a:schemeClr>
              </a:solidFill>
              <a:latin typeface="TT Interphases" panose="020B0604020202020204" charset="0"/>
              <a:cs typeface="Tufuli Arabic"/>
            </a:endParaRPr>
          </a:p>
          <a:p>
            <a:pPr>
              <a:spcAft>
                <a:spcPts val="800"/>
              </a:spcAft>
            </a:pPr>
            <a:r>
              <a:rPr lang="es-CO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ufuli Arabic"/>
              </a:rPr>
              <a:t>El trabajador podrá darlo por terminado mediante preaviso de treinta (30) días calendario </a:t>
            </a:r>
            <a:r>
              <a:rPr lang="es-CO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cs typeface="Tufuli Arabic"/>
              </a:rPr>
              <a:t>(en ningún caso se podrá pactar sanción económica, ni de cualquier otro tipo para el empleado que omita el preaviso).</a:t>
            </a:r>
          </a:p>
          <a:p>
            <a:pPr algn="just">
              <a:spcBef>
                <a:spcPct val="0"/>
              </a:spcBef>
            </a:pPr>
            <a:endParaRPr lang="en-US" sz="3000" dirty="0">
              <a:solidFill>
                <a:schemeClr val="accent6">
                  <a:lumMod val="60000"/>
                  <a:lumOff val="40000"/>
                </a:schemeClr>
              </a:solidFill>
              <a:latin typeface="TT Interphases" panose="020B0604020202020204" charset="0"/>
              <a:cs typeface="Tufuli Arabic"/>
              <a:sym typeface="Tufuli Arabic"/>
            </a:endParaRPr>
          </a:p>
          <a:p>
            <a:pPr algn="just">
              <a:spcBef>
                <a:spcPct val="0"/>
              </a:spcBef>
            </a:pPr>
            <a:r>
              <a:rPr lang="es-CO" sz="3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ufuli Arabic"/>
              </a:rPr>
              <a:t>Los contratos a término fijo y contrato por duración de obra labor determinada</a:t>
            </a:r>
            <a:r>
              <a:rPr lang="es-CO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ufuli Arabic"/>
              </a:rPr>
              <a:t>, que </a:t>
            </a:r>
            <a:r>
              <a:rPr lang="es-CO" sz="3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cs typeface="Tufuli Arabic"/>
              </a:rPr>
              <a:t>NO CUMPLAN </a:t>
            </a:r>
            <a:r>
              <a:rPr lang="es-CO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ufuli Arabic"/>
              </a:rPr>
              <a:t>con la indicado en el  Art 6 de la Ley 2466/2025,                                                se entenderán </a:t>
            </a:r>
            <a:r>
              <a:rPr lang="es-CO" sz="3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cs typeface="Tufuli Arabic"/>
              </a:rPr>
              <a:t>como contratos a término indefinido</a:t>
            </a:r>
            <a:r>
              <a:rPr lang="es-CO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ufuli Arabic"/>
              </a:rPr>
              <a:t>.</a:t>
            </a:r>
          </a:p>
          <a:p>
            <a:pPr algn="just">
              <a:spcBef>
                <a:spcPct val="0"/>
              </a:spcBef>
            </a:pPr>
            <a:endParaRPr lang="en-US" sz="3000" dirty="0">
              <a:solidFill>
                <a:schemeClr val="accent6">
                  <a:lumMod val="60000"/>
                  <a:lumOff val="40000"/>
                </a:schemeClr>
              </a:solidFill>
              <a:latin typeface="TT Interphases" panose="020B0604020202020204" charset="0"/>
              <a:cs typeface="Tufuli Arabic"/>
              <a:sym typeface="Tufuli Arabic"/>
            </a:endParaRPr>
          </a:p>
          <a:p>
            <a:pPr algn="just">
              <a:spcBef>
                <a:spcPct val="0"/>
              </a:spcBef>
            </a:pPr>
            <a:endParaRPr lang="en-US" sz="3000" dirty="0">
              <a:solidFill>
                <a:schemeClr val="accent6">
                  <a:lumMod val="60000"/>
                  <a:lumOff val="40000"/>
                </a:schemeClr>
              </a:solidFill>
              <a:latin typeface="TT Interphases" panose="020B0604020202020204" charset="0"/>
              <a:cs typeface="Tufuli Arabic"/>
              <a:sym typeface="Tufuli Arabic"/>
            </a:endParaRPr>
          </a:p>
        </p:txBody>
      </p:sp>
    </p:spTree>
    <p:extLst>
      <p:ext uri="{BB962C8B-B14F-4D97-AF65-F5344CB8AC3E}">
        <p14:creationId xmlns:p14="http://schemas.microsoft.com/office/powerpoint/2010/main" val="1568379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666"/>
            </a:stretch>
          </a:blipFill>
        </p:spPr>
        <p:txBody>
          <a:bodyPr/>
          <a:lstStyle/>
          <a:p>
            <a:endParaRPr lang="es-CO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86AB2CBE-90D5-4119-87A6-33A297434F3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4" y="56902"/>
            <a:ext cx="2381250" cy="238125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C3B8919-905A-470A-BD2A-3B48F12A0008}"/>
              </a:ext>
            </a:extLst>
          </p:cNvPr>
          <p:cNvSpPr txBox="1"/>
          <p:nvPr/>
        </p:nvSpPr>
        <p:spPr>
          <a:xfrm>
            <a:off x="-85895" y="9496928"/>
            <a:ext cx="1828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</a:tabLst>
            </a:pPr>
            <a:r>
              <a:rPr lang="es-CO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Carrera 5 # 12-16 Oficina 1108 Edif. Suramericana Teléfonos </a:t>
            </a:r>
            <a:r>
              <a:rPr lang="de-DE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Tel: (602) 880 1184  +57 315 431 9589 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www.campoabogados.com</a:t>
            </a: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  Cali - Colombia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</p:txBody>
      </p:sp>
      <p:sp>
        <p:nvSpPr>
          <p:cNvPr id="7" name="Freeform 28">
            <a:extLst>
              <a:ext uri="{FF2B5EF4-FFF2-40B4-BE49-F238E27FC236}">
                <a16:creationId xmlns:a16="http://schemas.microsoft.com/office/drawing/2014/main" id="{F654CEEF-B0B3-45F3-988E-5BF38B1DC741}"/>
              </a:ext>
            </a:extLst>
          </p:cNvPr>
          <p:cNvSpPr/>
          <p:nvPr/>
        </p:nvSpPr>
        <p:spPr>
          <a:xfrm flipH="1">
            <a:off x="326311" y="9776483"/>
            <a:ext cx="707704" cy="337125"/>
          </a:xfrm>
          <a:custGeom>
            <a:avLst/>
            <a:gdLst/>
            <a:ahLst/>
            <a:cxnLst/>
            <a:rect l="l" t="t" r="r" b="b"/>
            <a:pathLst>
              <a:path w="707704" h="337125">
                <a:moveTo>
                  <a:pt x="707704" y="0"/>
                </a:moveTo>
                <a:lnTo>
                  <a:pt x="0" y="0"/>
                </a:lnTo>
                <a:lnTo>
                  <a:pt x="0" y="337125"/>
                </a:lnTo>
                <a:lnTo>
                  <a:pt x="707704" y="337125"/>
                </a:lnTo>
                <a:lnTo>
                  <a:pt x="7077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B315D510-C608-4CB5-B823-0FB04754A5A6}"/>
              </a:ext>
            </a:extLst>
          </p:cNvPr>
          <p:cNvGrpSpPr/>
          <p:nvPr/>
        </p:nvGrpSpPr>
        <p:grpSpPr>
          <a:xfrm rot="5400000">
            <a:off x="12735777" y="-1477552"/>
            <a:ext cx="1971561" cy="7691173"/>
            <a:chOff x="0" y="0"/>
            <a:chExt cx="554768" cy="2164183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183CC426-9EB1-4EA1-A9A7-3D8AA9B407CF}"/>
                </a:ext>
              </a:extLst>
            </p:cNvPr>
            <p:cNvSpPr/>
            <p:nvPr/>
          </p:nvSpPr>
          <p:spPr>
            <a:xfrm>
              <a:off x="0" y="0"/>
              <a:ext cx="554768" cy="2164183"/>
            </a:xfrm>
            <a:custGeom>
              <a:avLst/>
              <a:gdLst/>
              <a:ahLst/>
              <a:cxnLst/>
              <a:rect l="l" t="t" r="r" b="b"/>
              <a:pathLst>
                <a:path w="554768" h="2164183">
                  <a:moveTo>
                    <a:pt x="109950" y="0"/>
                  </a:moveTo>
                  <a:lnTo>
                    <a:pt x="444818" y="0"/>
                  </a:lnTo>
                  <a:cubicBezTo>
                    <a:pt x="473979" y="0"/>
                    <a:pt x="501945" y="11584"/>
                    <a:pt x="522565" y="32204"/>
                  </a:cubicBezTo>
                  <a:cubicBezTo>
                    <a:pt x="543184" y="52823"/>
                    <a:pt x="554768" y="80790"/>
                    <a:pt x="554768" y="109950"/>
                  </a:cubicBezTo>
                  <a:lnTo>
                    <a:pt x="554768" y="2054233"/>
                  </a:lnTo>
                  <a:cubicBezTo>
                    <a:pt x="554768" y="2114956"/>
                    <a:pt x="505542" y="2164183"/>
                    <a:pt x="444818" y="2164183"/>
                  </a:cubicBezTo>
                  <a:lnTo>
                    <a:pt x="109950" y="2164183"/>
                  </a:lnTo>
                  <a:cubicBezTo>
                    <a:pt x="80790" y="2164183"/>
                    <a:pt x="52823" y="2152599"/>
                    <a:pt x="32204" y="2131979"/>
                  </a:cubicBezTo>
                  <a:cubicBezTo>
                    <a:pt x="11584" y="2111359"/>
                    <a:pt x="0" y="2083393"/>
                    <a:pt x="0" y="2054233"/>
                  </a:cubicBezTo>
                  <a:lnTo>
                    <a:pt x="0" y="109950"/>
                  </a:lnTo>
                  <a:cubicBezTo>
                    <a:pt x="0" y="80790"/>
                    <a:pt x="11584" y="52823"/>
                    <a:pt x="32204" y="32204"/>
                  </a:cubicBezTo>
                  <a:cubicBezTo>
                    <a:pt x="52823" y="11584"/>
                    <a:pt x="80790" y="0"/>
                    <a:pt x="109950" y="0"/>
                  </a:cubicBezTo>
                  <a:close/>
                </a:path>
              </a:pathLst>
            </a:custGeom>
            <a:solidFill>
              <a:srgbClr val="000A1F">
                <a:alpha val="60000"/>
              </a:srgbClr>
            </a:solidFill>
          </p:spPr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EEB5079E-B813-45E0-AEC6-FD3FBF7591F7}"/>
                </a:ext>
              </a:extLst>
            </p:cNvPr>
            <p:cNvSpPr txBox="1"/>
            <p:nvPr/>
          </p:nvSpPr>
          <p:spPr>
            <a:xfrm>
              <a:off x="0" y="-38100"/>
              <a:ext cx="554768" cy="2202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  <p:grpSp>
        <p:nvGrpSpPr>
          <p:cNvPr id="11" name="Group 6">
            <a:extLst>
              <a:ext uri="{FF2B5EF4-FFF2-40B4-BE49-F238E27FC236}">
                <a16:creationId xmlns:a16="http://schemas.microsoft.com/office/drawing/2014/main" id="{5277F99D-C1C5-4C44-8FDD-6415E6DCF9A0}"/>
              </a:ext>
            </a:extLst>
          </p:cNvPr>
          <p:cNvGrpSpPr/>
          <p:nvPr/>
        </p:nvGrpSpPr>
        <p:grpSpPr>
          <a:xfrm rot="5400000">
            <a:off x="13179144" y="860575"/>
            <a:ext cx="1084826" cy="7691173"/>
            <a:chOff x="0" y="0"/>
            <a:chExt cx="554768" cy="2164183"/>
          </a:xfrm>
        </p:grpSpPr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88405F8-7092-4B15-BA86-71BC8E3F1655}"/>
                </a:ext>
              </a:extLst>
            </p:cNvPr>
            <p:cNvSpPr/>
            <p:nvPr/>
          </p:nvSpPr>
          <p:spPr>
            <a:xfrm>
              <a:off x="0" y="0"/>
              <a:ext cx="554768" cy="2164183"/>
            </a:xfrm>
            <a:custGeom>
              <a:avLst/>
              <a:gdLst/>
              <a:ahLst/>
              <a:cxnLst/>
              <a:rect l="l" t="t" r="r" b="b"/>
              <a:pathLst>
                <a:path w="554768" h="2164183">
                  <a:moveTo>
                    <a:pt x="109950" y="0"/>
                  </a:moveTo>
                  <a:lnTo>
                    <a:pt x="444818" y="0"/>
                  </a:lnTo>
                  <a:cubicBezTo>
                    <a:pt x="473979" y="0"/>
                    <a:pt x="501945" y="11584"/>
                    <a:pt x="522565" y="32204"/>
                  </a:cubicBezTo>
                  <a:cubicBezTo>
                    <a:pt x="543184" y="52823"/>
                    <a:pt x="554768" y="80790"/>
                    <a:pt x="554768" y="109950"/>
                  </a:cubicBezTo>
                  <a:lnTo>
                    <a:pt x="554768" y="2054233"/>
                  </a:lnTo>
                  <a:cubicBezTo>
                    <a:pt x="554768" y="2114956"/>
                    <a:pt x="505542" y="2164183"/>
                    <a:pt x="444818" y="2164183"/>
                  </a:cubicBezTo>
                  <a:lnTo>
                    <a:pt x="109950" y="2164183"/>
                  </a:lnTo>
                  <a:cubicBezTo>
                    <a:pt x="80790" y="2164183"/>
                    <a:pt x="52823" y="2152599"/>
                    <a:pt x="32204" y="2131979"/>
                  </a:cubicBezTo>
                  <a:cubicBezTo>
                    <a:pt x="11584" y="2111359"/>
                    <a:pt x="0" y="2083393"/>
                    <a:pt x="0" y="2054233"/>
                  </a:cubicBezTo>
                  <a:lnTo>
                    <a:pt x="0" y="109950"/>
                  </a:lnTo>
                  <a:cubicBezTo>
                    <a:pt x="0" y="80790"/>
                    <a:pt x="11584" y="52823"/>
                    <a:pt x="32204" y="32204"/>
                  </a:cubicBezTo>
                  <a:cubicBezTo>
                    <a:pt x="52823" y="11584"/>
                    <a:pt x="80790" y="0"/>
                    <a:pt x="109950" y="0"/>
                  </a:cubicBezTo>
                  <a:close/>
                </a:path>
              </a:pathLst>
            </a:custGeom>
            <a:solidFill>
              <a:srgbClr val="000A1F">
                <a:alpha val="60000"/>
              </a:srgbClr>
            </a:solidFill>
          </p:spPr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9225ACD2-78D7-4E3C-B435-2A0EA6A7841E}"/>
                </a:ext>
              </a:extLst>
            </p:cNvPr>
            <p:cNvSpPr txBox="1"/>
            <p:nvPr/>
          </p:nvSpPr>
          <p:spPr>
            <a:xfrm>
              <a:off x="0" y="-38100"/>
              <a:ext cx="554768" cy="2202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  <p:sp>
        <p:nvSpPr>
          <p:cNvPr id="16" name="TextBox 9">
            <a:extLst>
              <a:ext uri="{FF2B5EF4-FFF2-40B4-BE49-F238E27FC236}">
                <a16:creationId xmlns:a16="http://schemas.microsoft.com/office/drawing/2014/main" id="{729B9CEB-C668-4998-A545-58F3C3EB4A61}"/>
              </a:ext>
            </a:extLst>
          </p:cNvPr>
          <p:cNvSpPr txBox="1"/>
          <p:nvPr/>
        </p:nvSpPr>
        <p:spPr>
          <a:xfrm>
            <a:off x="10053577" y="1762545"/>
            <a:ext cx="7411984" cy="1556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119"/>
              </a:lnSpc>
            </a:pPr>
            <a:r>
              <a:rPr lang="es-ES" sz="2121" u="none" strike="noStrike" dirty="0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El trabajador puede escoger su lugar de trabajo a distancia (</a:t>
            </a:r>
            <a:r>
              <a:rPr lang="es-ES" sz="2121" u="none" strike="noStrike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ea typeface="TT Interphases"/>
                <a:cs typeface="TT Interphases"/>
                <a:sym typeface="TT Interphases"/>
              </a:rPr>
              <a:t>puede ser domicilio u otro que no sea la sede física del empleador</a:t>
            </a:r>
            <a:r>
              <a:rPr lang="es-ES" sz="2121" u="none" strike="noStrike" dirty="0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) de manera permanente y solo acuden a las instalaciones de la empresa cuando el empleador lo requiera.</a:t>
            </a:r>
            <a:r>
              <a:rPr lang="en-US" sz="2121" u="none" strike="noStrike" dirty="0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.</a:t>
            </a: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A69D6A8D-77D8-4AAB-B816-8A412A5076C8}"/>
              </a:ext>
            </a:extLst>
          </p:cNvPr>
          <p:cNvSpPr txBox="1"/>
          <p:nvPr/>
        </p:nvSpPr>
        <p:spPr>
          <a:xfrm>
            <a:off x="10172808" y="4617839"/>
            <a:ext cx="7173523" cy="363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19"/>
              </a:lnSpc>
            </a:pPr>
            <a:r>
              <a:rPr lang="es-ES" sz="2121" u="none" strike="noStrike" dirty="0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El trabajador </a:t>
            </a:r>
            <a:r>
              <a:rPr lang="es-ES" sz="2121" u="none" strike="noStrike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ea typeface="TT Interphases"/>
                <a:cs typeface="TT Interphases"/>
                <a:sym typeface="TT Interphases"/>
              </a:rPr>
              <a:t>No tiene un lugar de trabajo establecido</a:t>
            </a:r>
            <a:r>
              <a:rPr lang="en-US" sz="2121" u="none" strike="noStrike" dirty="0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0798FE6-E6E7-4003-9853-526C6C5160A8}"/>
              </a:ext>
            </a:extLst>
          </p:cNvPr>
          <p:cNvGrpSpPr/>
          <p:nvPr/>
        </p:nvGrpSpPr>
        <p:grpSpPr>
          <a:xfrm rot="5400000">
            <a:off x="1482986" y="480376"/>
            <a:ext cx="6286700" cy="9039232"/>
            <a:chOff x="0" y="-38100"/>
            <a:chExt cx="3969406" cy="2571770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0D190CC-DE14-49D1-8D74-9DE52F3D6D4D}"/>
                </a:ext>
              </a:extLst>
            </p:cNvPr>
            <p:cNvSpPr/>
            <p:nvPr/>
          </p:nvSpPr>
          <p:spPr>
            <a:xfrm>
              <a:off x="848411" y="38866"/>
              <a:ext cx="3120995" cy="2494804"/>
            </a:xfrm>
            <a:custGeom>
              <a:avLst/>
              <a:gdLst/>
              <a:ahLst/>
              <a:cxnLst/>
              <a:rect l="l" t="t" r="r" b="b"/>
              <a:pathLst>
                <a:path w="3120995" h="2494804">
                  <a:moveTo>
                    <a:pt x="18293" y="0"/>
                  </a:moveTo>
                  <a:lnTo>
                    <a:pt x="3102702" y="0"/>
                  </a:lnTo>
                  <a:cubicBezTo>
                    <a:pt x="3107553" y="0"/>
                    <a:pt x="3112206" y="1927"/>
                    <a:pt x="3115637" y="5358"/>
                  </a:cubicBezTo>
                  <a:cubicBezTo>
                    <a:pt x="3119068" y="8789"/>
                    <a:pt x="3120995" y="13441"/>
                    <a:pt x="3120995" y="18293"/>
                  </a:cubicBezTo>
                  <a:lnTo>
                    <a:pt x="3120995" y="2476511"/>
                  </a:lnTo>
                  <a:cubicBezTo>
                    <a:pt x="3120995" y="2486614"/>
                    <a:pt x="3112805" y="2494804"/>
                    <a:pt x="3102702" y="2494804"/>
                  </a:cubicBezTo>
                  <a:lnTo>
                    <a:pt x="18293" y="2494804"/>
                  </a:lnTo>
                  <a:cubicBezTo>
                    <a:pt x="13441" y="2494804"/>
                    <a:pt x="8789" y="2492877"/>
                    <a:pt x="5358" y="2489446"/>
                  </a:cubicBezTo>
                  <a:cubicBezTo>
                    <a:pt x="1927" y="2486015"/>
                    <a:pt x="0" y="2481362"/>
                    <a:pt x="0" y="2476511"/>
                  </a:cubicBezTo>
                  <a:lnTo>
                    <a:pt x="0" y="18293"/>
                  </a:lnTo>
                  <a:cubicBezTo>
                    <a:pt x="0" y="8190"/>
                    <a:pt x="8190" y="0"/>
                    <a:pt x="18293" y="0"/>
                  </a:cubicBezTo>
                  <a:close/>
                </a:path>
              </a:pathLst>
            </a:custGeom>
            <a:solidFill>
              <a:srgbClr val="000A1F">
                <a:alpha val="60000"/>
              </a:srgbClr>
            </a:solidFill>
          </p:spPr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61D03BA-1914-422E-8EA8-83EF97D7F4F8}"/>
                </a:ext>
              </a:extLst>
            </p:cNvPr>
            <p:cNvSpPr txBox="1"/>
            <p:nvPr/>
          </p:nvSpPr>
          <p:spPr>
            <a:xfrm>
              <a:off x="0" y="-38100"/>
              <a:ext cx="3120995" cy="25329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  <p:sp>
        <p:nvSpPr>
          <p:cNvPr id="33" name="TextBox 31">
            <a:extLst>
              <a:ext uri="{FF2B5EF4-FFF2-40B4-BE49-F238E27FC236}">
                <a16:creationId xmlns:a16="http://schemas.microsoft.com/office/drawing/2014/main" id="{E3823976-87DF-4735-9E95-3DBD1DAFFE71}"/>
              </a:ext>
            </a:extLst>
          </p:cNvPr>
          <p:cNvSpPr txBox="1"/>
          <p:nvPr/>
        </p:nvSpPr>
        <p:spPr>
          <a:xfrm>
            <a:off x="209387" y="4195973"/>
            <a:ext cx="8132826" cy="3411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11"/>
              </a:lnSpc>
            </a:pPr>
            <a:r>
              <a:rPr lang="en-US" sz="3200" dirty="0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Consiste </a:t>
            </a:r>
            <a:r>
              <a:rPr lang="es-ES" sz="3200" dirty="0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en el desempeño de actividades remuneradas bajo contrato de trabajo y una relación laboral dependiente, </a:t>
            </a:r>
            <a:r>
              <a:rPr lang="es-E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ea typeface="TT Interphases"/>
                <a:cs typeface="TT Interphases"/>
                <a:sym typeface="TT Interphases"/>
              </a:rPr>
              <a:t>sin requerirse la presencia física del trabajador en un sitio especifico de trabajo</a:t>
            </a:r>
            <a:r>
              <a:rPr lang="es-ES" sz="3200" dirty="0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, aprovechando las herramientas tecnológicas y de comunicación.</a:t>
            </a:r>
            <a:endParaRPr lang="en-US" sz="3200" dirty="0">
              <a:solidFill>
                <a:srgbClr val="FFFFFF"/>
              </a:solidFill>
              <a:latin typeface="TT Interphases"/>
              <a:ea typeface="TT Interphases"/>
              <a:cs typeface="TT Interphases"/>
              <a:sym typeface="TT Interphases"/>
            </a:endParaRPr>
          </a:p>
        </p:txBody>
      </p:sp>
      <p:grpSp>
        <p:nvGrpSpPr>
          <p:cNvPr id="34" name="Group 11">
            <a:extLst>
              <a:ext uri="{FF2B5EF4-FFF2-40B4-BE49-F238E27FC236}">
                <a16:creationId xmlns:a16="http://schemas.microsoft.com/office/drawing/2014/main" id="{C217F2ED-A862-40C4-B557-3EFE92852ACB}"/>
              </a:ext>
            </a:extLst>
          </p:cNvPr>
          <p:cNvGrpSpPr/>
          <p:nvPr/>
        </p:nvGrpSpPr>
        <p:grpSpPr>
          <a:xfrm>
            <a:off x="11957479" y="1119233"/>
            <a:ext cx="3596284" cy="658178"/>
            <a:chOff x="0" y="0"/>
            <a:chExt cx="2220569" cy="406400"/>
          </a:xfrm>
        </p:grpSpPr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8DC25B61-CB08-44DB-AF0D-8C945CAFA96B}"/>
                </a:ext>
              </a:extLst>
            </p:cNvPr>
            <p:cNvSpPr/>
            <p:nvPr/>
          </p:nvSpPr>
          <p:spPr>
            <a:xfrm>
              <a:off x="0" y="0"/>
              <a:ext cx="2220569" cy="406400"/>
            </a:xfrm>
            <a:custGeom>
              <a:avLst/>
              <a:gdLst/>
              <a:ahLst/>
              <a:cxnLst/>
              <a:rect l="l" t="t" r="r" b="b"/>
              <a:pathLst>
                <a:path w="2220569" h="406400">
                  <a:moveTo>
                    <a:pt x="2017369" y="0"/>
                  </a:moveTo>
                  <a:cubicBezTo>
                    <a:pt x="2129593" y="0"/>
                    <a:pt x="2220569" y="90976"/>
                    <a:pt x="2220569" y="203200"/>
                  </a:cubicBezTo>
                  <a:cubicBezTo>
                    <a:pt x="2220569" y="315424"/>
                    <a:pt x="2129593" y="406400"/>
                    <a:pt x="201736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6" name="TextBox 13">
              <a:extLst>
                <a:ext uri="{FF2B5EF4-FFF2-40B4-BE49-F238E27FC236}">
                  <a16:creationId xmlns:a16="http://schemas.microsoft.com/office/drawing/2014/main" id="{702FA245-5BE1-4389-9447-DD95EF140327}"/>
                </a:ext>
              </a:extLst>
            </p:cNvPr>
            <p:cNvSpPr txBox="1"/>
            <p:nvPr/>
          </p:nvSpPr>
          <p:spPr>
            <a:xfrm>
              <a:off x="0" y="-38100"/>
              <a:ext cx="2220569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  <p:grpSp>
        <p:nvGrpSpPr>
          <p:cNvPr id="37" name="Group 14">
            <a:extLst>
              <a:ext uri="{FF2B5EF4-FFF2-40B4-BE49-F238E27FC236}">
                <a16:creationId xmlns:a16="http://schemas.microsoft.com/office/drawing/2014/main" id="{C1E707B0-261C-4813-A211-01421D95600F}"/>
              </a:ext>
            </a:extLst>
          </p:cNvPr>
          <p:cNvGrpSpPr/>
          <p:nvPr/>
        </p:nvGrpSpPr>
        <p:grpSpPr>
          <a:xfrm>
            <a:off x="11876440" y="3730948"/>
            <a:ext cx="3596284" cy="658178"/>
            <a:chOff x="0" y="0"/>
            <a:chExt cx="2220569" cy="406400"/>
          </a:xfrm>
        </p:grpSpPr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31E1A8D7-9690-4152-A683-C21D4ECFC43F}"/>
                </a:ext>
              </a:extLst>
            </p:cNvPr>
            <p:cNvSpPr/>
            <p:nvPr/>
          </p:nvSpPr>
          <p:spPr>
            <a:xfrm>
              <a:off x="0" y="0"/>
              <a:ext cx="2220569" cy="406400"/>
            </a:xfrm>
            <a:custGeom>
              <a:avLst/>
              <a:gdLst/>
              <a:ahLst/>
              <a:cxnLst/>
              <a:rect l="l" t="t" r="r" b="b"/>
              <a:pathLst>
                <a:path w="2220569" h="406400">
                  <a:moveTo>
                    <a:pt x="2017369" y="0"/>
                  </a:moveTo>
                  <a:cubicBezTo>
                    <a:pt x="2129593" y="0"/>
                    <a:pt x="2220569" y="90976"/>
                    <a:pt x="2220569" y="203200"/>
                  </a:cubicBezTo>
                  <a:cubicBezTo>
                    <a:pt x="2220569" y="315424"/>
                    <a:pt x="2129593" y="406400"/>
                    <a:pt x="201736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9" name="TextBox 16">
              <a:extLst>
                <a:ext uri="{FF2B5EF4-FFF2-40B4-BE49-F238E27FC236}">
                  <a16:creationId xmlns:a16="http://schemas.microsoft.com/office/drawing/2014/main" id="{974EF880-EBDA-432E-8AB7-FD177498B9FB}"/>
                </a:ext>
              </a:extLst>
            </p:cNvPr>
            <p:cNvSpPr txBox="1"/>
            <p:nvPr/>
          </p:nvSpPr>
          <p:spPr>
            <a:xfrm>
              <a:off x="0" y="-38100"/>
              <a:ext cx="2220569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  <p:sp>
        <p:nvSpPr>
          <p:cNvPr id="41" name="TextBox 3">
            <a:extLst>
              <a:ext uri="{FF2B5EF4-FFF2-40B4-BE49-F238E27FC236}">
                <a16:creationId xmlns:a16="http://schemas.microsoft.com/office/drawing/2014/main" id="{5C67F2FC-6117-4864-AFD5-8C20FB3AAE00}"/>
              </a:ext>
            </a:extLst>
          </p:cNvPr>
          <p:cNvSpPr txBox="1"/>
          <p:nvPr/>
        </p:nvSpPr>
        <p:spPr>
          <a:xfrm>
            <a:off x="-217091" y="34728"/>
            <a:ext cx="1828800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MODALIDADES DEL TELETRABAJO.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4D4F8A22-07D3-4723-9BDD-5FFF7392F8FC}"/>
              </a:ext>
            </a:extLst>
          </p:cNvPr>
          <p:cNvSpPr txBox="1"/>
          <p:nvPr/>
        </p:nvSpPr>
        <p:spPr>
          <a:xfrm>
            <a:off x="-1593895" y="3266144"/>
            <a:ext cx="121699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(Art 52 Modifica Art 2 LEY 1221/2008).</a:t>
            </a:r>
          </a:p>
        </p:txBody>
      </p:sp>
      <p:sp>
        <p:nvSpPr>
          <p:cNvPr id="43" name="TextBox 30">
            <a:extLst>
              <a:ext uri="{FF2B5EF4-FFF2-40B4-BE49-F238E27FC236}">
                <a16:creationId xmlns:a16="http://schemas.microsoft.com/office/drawing/2014/main" id="{A2DEDC52-179B-4F63-8F35-B4924D2F54D6}"/>
              </a:ext>
            </a:extLst>
          </p:cNvPr>
          <p:cNvSpPr txBox="1"/>
          <p:nvPr/>
        </p:nvSpPr>
        <p:spPr>
          <a:xfrm>
            <a:off x="12390625" y="1270353"/>
            <a:ext cx="2737890" cy="471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31"/>
              </a:lnSpc>
              <a:spcBef>
                <a:spcPct val="0"/>
              </a:spcBef>
            </a:pPr>
            <a:r>
              <a:rPr lang="en-US" sz="2807" b="1" dirty="0">
                <a:solidFill>
                  <a:schemeClr val="accent1">
                    <a:lumMod val="50000"/>
                  </a:schemeClr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AUTONOMO</a:t>
            </a:r>
          </a:p>
        </p:txBody>
      </p:sp>
      <p:sp>
        <p:nvSpPr>
          <p:cNvPr id="44" name="TextBox 30">
            <a:extLst>
              <a:ext uri="{FF2B5EF4-FFF2-40B4-BE49-F238E27FC236}">
                <a16:creationId xmlns:a16="http://schemas.microsoft.com/office/drawing/2014/main" id="{C7FE031C-3D85-4C49-B539-39141EF182F8}"/>
              </a:ext>
            </a:extLst>
          </p:cNvPr>
          <p:cNvSpPr txBox="1"/>
          <p:nvPr/>
        </p:nvSpPr>
        <p:spPr>
          <a:xfrm>
            <a:off x="12390624" y="3822968"/>
            <a:ext cx="2737890" cy="471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31"/>
              </a:lnSpc>
              <a:spcBef>
                <a:spcPct val="0"/>
              </a:spcBef>
            </a:pPr>
            <a:r>
              <a:rPr lang="en-US" sz="2807" b="1" dirty="0">
                <a:solidFill>
                  <a:srgbClr val="000A1F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MOVIL</a:t>
            </a:r>
          </a:p>
        </p:txBody>
      </p:sp>
      <p:grpSp>
        <p:nvGrpSpPr>
          <p:cNvPr id="45" name="Group 23">
            <a:extLst>
              <a:ext uri="{FF2B5EF4-FFF2-40B4-BE49-F238E27FC236}">
                <a16:creationId xmlns:a16="http://schemas.microsoft.com/office/drawing/2014/main" id="{20CF92CC-153D-4400-A508-6FD0FB7DC838}"/>
              </a:ext>
            </a:extLst>
          </p:cNvPr>
          <p:cNvGrpSpPr/>
          <p:nvPr/>
        </p:nvGrpSpPr>
        <p:grpSpPr>
          <a:xfrm rot="5400000">
            <a:off x="13110073" y="2663516"/>
            <a:ext cx="1215069" cy="7691173"/>
            <a:chOff x="0" y="0"/>
            <a:chExt cx="554768" cy="2164183"/>
          </a:xfrm>
        </p:grpSpPr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9A98B2E9-56BF-44FC-B7DD-AD2DC9E72AA6}"/>
                </a:ext>
              </a:extLst>
            </p:cNvPr>
            <p:cNvSpPr/>
            <p:nvPr/>
          </p:nvSpPr>
          <p:spPr>
            <a:xfrm>
              <a:off x="0" y="0"/>
              <a:ext cx="554768" cy="2164183"/>
            </a:xfrm>
            <a:custGeom>
              <a:avLst/>
              <a:gdLst/>
              <a:ahLst/>
              <a:cxnLst/>
              <a:rect l="l" t="t" r="r" b="b"/>
              <a:pathLst>
                <a:path w="554768" h="2164183">
                  <a:moveTo>
                    <a:pt x="109950" y="0"/>
                  </a:moveTo>
                  <a:lnTo>
                    <a:pt x="444818" y="0"/>
                  </a:lnTo>
                  <a:cubicBezTo>
                    <a:pt x="473979" y="0"/>
                    <a:pt x="501945" y="11584"/>
                    <a:pt x="522565" y="32204"/>
                  </a:cubicBezTo>
                  <a:cubicBezTo>
                    <a:pt x="543184" y="52823"/>
                    <a:pt x="554768" y="80790"/>
                    <a:pt x="554768" y="109950"/>
                  </a:cubicBezTo>
                  <a:lnTo>
                    <a:pt x="554768" y="2054233"/>
                  </a:lnTo>
                  <a:cubicBezTo>
                    <a:pt x="554768" y="2114956"/>
                    <a:pt x="505542" y="2164183"/>
                    <a:pt x="444818" y="2164183"/>
                  </a:cubicBezTo>
                  <a:lnTo>
                    <a:pt x="109950" y="2164183"/>
                  </a:lnTo>
                  <a:cubicBezTo>
                    <a:pt x="80790" y="2164183"/>
                    <a:pt x="52823" y="2152599"/>
                    <a:pt x="32204" y="2131979"/>
                  </a:cubicBezTo>
                  <a:cubicBezTo>
                    <a:pt x="11584" y="2111359"/>
                    <a:pt x="0" y="2083393"/>
                    <a:pt x="0" y="2054233"/>
                  </a:cubicBezTo>
                  <a:lnTo>
                    <a:pt x="0" y="109950"/>
                  </a:lnTo>
                  <a:cubicBezTo>
                    <a:pt x="0" y="80790"/>
                    <a:pt x="11584" y="52823"/>
                    <a:pt x="32204" y="32204"/>
                  </a:cubicBezTo>
                  <a:cubicBezTo>
                    <a:pt x="52823" y="11584"/>
                    <a:pt x="80790" y="0"/>
                    <a:pt x="109950" y="0"/>
                  </a:cubicBezTo>
                  <a:close/>
                </a:path>
              </a:pathLst>
            </a:custGeom>
            <a:solidFill>
              <a:srgbClr val="000A1F">
                <a:alpha val="60000"/>
              </a:srgbClr>
            </a:solidFill>
          </p:spPr>
        </p:sp>
        <p:sp>
          <p:nvSpPr>
            <p:cNvPr id="47" name="TextBox 25">
              <a:extLst>
                <a:ext uri="{FF2B5EF4-FFF2-40B4-BE49-F238E27FC236}">
                  <a16:creationId xmlns:a16="http://schemas.microsoft.com/office/drawing/2014/main" id="{4F6A02A8-F637-488E-A5FA-89AB96D470A8}"/>
                </a:ext>
              </a:extLst>
            </p:cNvPr>
            <p:cNvSpPr txBox="1"/>
            <p:nvPr/>
          </p:nvSpPr>
          <p:spPr>
            <a:xfrm>
              <a:off x="0" y="-38100"/>
              <a:ext cx="554768" cy="2202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  <p:sp>
        <p:nvSpPr>
          <p:cNvPr id="48" name="TextBox 26">
            <a:extLst>
              <a:ext uri="{FF2B5EF4-FFF2-40B4-BE49-F238E27FC236}">
                <a16:creationId xmlns:a16="http://schemas.microsoft.com/office/drawing/2014/main" id="{FAE5ED9E-A6B3-4219-B1CD-F9B84641A628}"/>
              </a:ext>
            </a:extLst>
          </p:cNvPr>
          <p:cNvSpPr txBox="1"/>
          <p:nvPr/>
        </p:nvSpPr>
        <p:spPr>
          <a:xfrm>
            <a:off x="10130845" y="6234149"/>
            <a:ext cx="7173523" cy="760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19"/>
              </a:lnSpc>
            </a:pPr>
            <a:r>
              <a:rPr lang="es-ES" sz="2121" u="none" strike="noStrike" dirty="0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El trabajador Alterna trabajo de manera presencial y virtual </a:t>
            </a:r>
            <a:r>
              <a:rPr lang="es-ES" sz="2121" u="none" strike="noStrike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ea typeface="TT Interphases"/>
                <a:cs typeface="TT Interphases"/>
                <a:sym typeface="TT Interphases"/>
              </a:rPr>
              <a:t>(2 o 3 en casa y el resto en la oficina del empleador)</a:t>
            </a:r>
            <a:endParaRPr lang="en-US" sz="2121" u="none" strike="noStrike" dirty="0">
              <a:solidFill>
                <a:schemeClr val="accent6">
                  <a:lumMod val="60000"/>
                  <a:lumOff val="40000"/>
                </a:schemeClr>
              </a:solidFill>
              <a:latin typeface="TT Interphases"/>
              <a:ea typeface="TT Interphases"/>
              <a:cs typeface="TT Interphases"/>
              <a:sym typeface="TT Interphases"/>
            </a:endParaRPr>
          </a:p>
        </p:txBody>
      </p:sp>
      <p:grpSp>
        <p:nvGrpSpPr>
          <p:cNvPr id="49" name="Group 27">
            <a:extLst>
              <a:ext uri="{FF2B5EF4-FFF2-40B4-BE49-F238E27FC236}">
                <a16:creationId xmlns:a16="http://schemas.microsoft.com/office/drawing/2014/main" id="{B231326C-D419-43A1-8093-820FCC98D3C9}"/>
              </a:ext>
            </a:extLst>
          </p:cNvPr>
          <p:cNvGrpSpPr/>
          <p:nvPr/>
        </p:nvGrpSpPr>
        <p:grpSpPr>
          <a:xfrm>
            <a:off x="11919467" y="5490058"/>
            <a:ext cx="3596284" cy="658178"/>
            <a:chOff x="0" y="0"/>
            <a:chExt cx="2220569" cy="406400"/>
          </a:xfrm>
        </p:grpSpPr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21198D8F-B479-4C01-8C41-09A29237C542}"/>
                </a:ext>
              </a:extLst>
            </p:cNvPr>
            <p:cNvSpPr/>
            <p:nvPr/>
          </p:nvSpPr>
          <p:spPr>
            <a:xfrm>
              <a:off x="0" y="0"/>
              <a:ext cx="2220569" cy="406400"/>
            </a:xfrm>
            <a:custGeom>
              <a:avLst/>
              <a:gdLst/>
              <a:ahLst/>
              <a:cxnLst/>
              <a:rect l="l" t="t" r="r" b="b"/>
              <a:pathLst>
                <a:path w="2220569" h="406400">
                  <a:moveTo>
                    <a:pt x="2017369" y="0"/>
                  </a:moveTo>
                  <a:cubicBezTo>
                    <a:pt x="2129593" y="0"/>
                    <a:pt x="2220569" y="90976"/>
                    <a:pt x="2220569" y="203200"/>
                  </a:cubicBezTo>
                  <a:cubicBezTo>
                    <a:pt x="2220569" y="315424"/>
                    <a:pt x="2129593" y="406400"/>
                    <a:pt x="201736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1" name="TextBox 29">
              <a:extLst>
                <a:ext uri="{FF2B5EF4-FFF2-40B4-BE49-F238E27FC236}">
                  <a16:creationId xmlns:a16="http://schemas.microsoft.com/office/drawing/2014/main" id="{969F5588-268C-40C2-948D-B52488F66765}"/>
                </a:ext>
              </a:extLst>
            </p:cNvPr>
            <p:cNvSpPr txBox="1"/>
            <p:nvPr/>
          </p:nvSpPr>
          <p:spPr>
            <a:xfrm>
              <a:off x="0" y="-38100"/>
              <a:ext cx="2220569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  <p:sp>
        <p:nvSpPr>
          <p:cNvPr id="52" name="TextBox 30">
            <a:extLst>
              <a:ext uri="{FF2B5EF4-FFF2-40B4-BE49-F238E27FC236}">
                <a16:creationId xmlns:a16="http://schemas.microsoft.com/office/drawing/2014/main" id="{52504B1D-B5D3-4A72-8914-D0FE85A3231E}"/>
              </a:ext>
            </a:extLst>
          </p:cNvPr>
          <p:cNvSpPr txBox="1"/>
          <p:nvPr/>
        </p:nvSpPr>
        <p:spPr>
          <a:xfrm>
            <a:off x="12386676" y="5557548"/>
            <a:ext cx="2737890" cy="471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31"/>
              </a:lnSpc>
              <a:spcBef>
                <a:spcPct val="0"/>
              </a:spcBef>
            </a:pPr>
            <a:r>
              <a:rPr lang="en-US" sz="2807" b="1" dirty="0">
                <a:solidFill>
                  <a:srgbClr val="000A1F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HIBRIDO</a:t>
            </a:r>
          </a:p>
        </p:txBody>
      </p:sp>
      <p:grpSp>
        <p:nvGrpSpPr>
          <p:cNvPr id="53" name="Group 23">
            <a:extLst>
              <a:ext uri="{FF2B5EF4-FFF2-40B4-BE49-F238E27FC236}">
                <a16:creationId xmlns:a16="http://schemas.microsoft.com/office/drawing/2014/main" id="{591FE92C-E3A3-452C-B451-642FDB1E8559}"/>
              </a:ext>
            </a:extLst>
          </p:cNvPr>
          <p:cNvGrpSpPr/>
          <p:nvPr/>
        </p:nvGrpSpPr>
        <p:grpSpPr>
          <a:xfrm rot="5400000">
            <a:off x="12918116" y="4639183"/>
            <a:ext cx="1491103" cy="7691173"/>
            <a:chOff x="0" y="0"/>
            <a:chExt cx="554768" cy="2164183"/>
          </a:xfrm>
        </p:grpSpPr>
        <p:sp>
          <p:nvSpPr>
            <p:cNvPr id="54" name="Freeform 24">
              <a:extLst>
                <a:ext uri="{FF2B5EF4-FFF2-40B4-BE49-F238E27FC236}">
                  <a16:creationId xmlns:a16="http://schemas.microsoft.com/office/drawing/2014/main" id="{91489144-9D70-4393-809A-B6615B955FBE}"/>
                </a:ext>
              </a:extLst>
            </p:cNvPr>
            <p:cNvSpPr/>
            <p:nvPr/>
          </p:nvSpPr>
          <p:spPr>
            <a:xfrm>
              <a:off x="0" y="0"/>
              <a:ext cx="554768" cy="2164183"/>
            </a:xfrm>
            <a:custGeom>
              <a:avLst/>
              <a:gdLst/>
              <a:ahLst/>
              <a:cxnLst/>
              <a:rect l="l" t="t" r="r" b="b"/>
              <a:pathLst>
                <a:path w="554768" h="2164183">
                  <a:moveTo>
                    <a:pt x="109950" y="0"/>
                  </a:moveTo>
                  <a:lnTo>
                    <a:pt x="444818" y="0"/>
                  </a:lnTo>
                  <a:cubicBezTo>
                    <a:pt x="473979" y="0"/>
                    <a:pt x="501945" y="11584"/>
                    <a:pt x="522565" y="32204"/>
                  </a:cubicBezTo>
                  <a:cubicBezTo>
                    <a:pt x="543184" y="52823"/>
                    <a:pt x="554768" y="80790"/>
                    <a:pt x="554768" y="109950"/>
                  </a:cubicBezTo>
                  <a:lnTo>
                    <a:pt x="554768" y="2054233"/>
                  </a:lnTo>
                  <a:cubicBezTo>
                    <a:pt x="554768" y="2114956"/>
                    <a:pt x="505542" y="2164183"/>
                    <a:pt x="444818" y="2164183"/>
                  </a:cubicBezTo>
                  <a:lnTo>
                    <a:pt x="109950" y="2164183"/>
                  </a:lnTo>
                  <a:cubicBezTo>
                    <a:pt x="80790" y="2164183"/>
                    <a:pt x="52823" y="2152599"/>
                    <a:pt x="32204" y="2131979"/>
                  </a:cubicBezTo>
                  <a:cubicBezTo>
                    <a:pt x="11584" y="2111359"/>
                    <a:pt x="0" y="2083393"/>
                    <a:pt x="0" y="2054233"/>
                  </a:cubicBezTo>
                  <a:lnTo>
                    <a:pt x="0" y="109950"/>
                  </a:lnTo>
                  <a:cubicBezTo>
                    <a:pt x="0" y="80790"/>
                    <a:pt x="11584" y="52823"/>
                    <a:pt x="32204" y="32204"/>
                  </a:cubicBezTo>
                  <a:cubicBezTo>
                    <a:pt x="52823" y="11584"/>
                    <a:pt x="80790" y="0"/>
                    <a:pt x="109950" y="0"/>
                  </a:cubicBezTo>
                  <a:close/>
                </a:path>
              </a:pathLst>
            </a:custGeom>
            <a:solidFill>
              <a:srgbClr val="000A1F">
                <a:alpha val="60000"/>
              </a:srgbClr>
            </a:solidFill>
          </p:spPr>
        </p:sp>
        <p:sp>
          <p:nvSpPr>
            <p:cNvPr id="55" name="TextBox 25">
              <a:extLst>
                <a:ext uri="{FF2B5EF4-FFF2-40B4-BE49-F238E27FC236}">
                  <a16:creationId xmlns:a16="http://schemas.microsoft.com/office/drawing/2014/main" id="{002ADBEA-C838-49AE-A32B-4DB9912473FD}"/>
                </a:ext>
              </a:extLst>
            </p:cNvPr>
            <p:cNvSpPr txBox="1"/>
            <p:nvPr/>
          </p:nvSpPr>
          <p:spPr>
            <a:xfrm>
              <a:off x="0" y="-38100"/>
              <a:ext cx="554768" cy="2202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  <p:sp>
        <p:nvSpPr>
          <p:cNvPr id="56" name="TextBox 26">
            <a:extLst>
              <a:ext uri="{FF2B5EF4-FFF2-40B4-BE49-F238E27FC236}">
                <a16:creationId xmlns:a16="http://schemas.microsoft.com/office/drawing/2014/main" id="{CE527BF8-C601-4EFE-8F65-7FDBCDB809FD}"/>
              </a:ext>
            </a:extLst>
          </p:cNvPr>
          <p:cNvSpPr txBox="1"/>
          <p:nvPr/>
        </p:nvSpPr>
        <p:spPr>
          <a:xfrm>
            <a:off x="10076907" y="8071799"/>
            <a:ext cx="7173523" cy="1158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19"/>
              </a:lnSpc>
            </a:pPr>
            <a:r>
              <a:rPr lang="es-ES" sz="2121" u="none" strike="noStrike" dirty="0">
                <a:solidFill>
                  <a:schemeClr val="bg1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Él trabajador tiene una relación laboral celebrada en Colombia y </a:t>
            </a:r>
            <a:r>
              <a:rPr lang="es-ES" sz="2121" u="none" strike="noStrike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ea typeface="TT Interphases"/>
                <a:cs typeface="TT Interphases"/>
                <a:sym typeface="TT Interphases"/>
              </a:rPr>
              <a:t>labora desde otro país </a:t>
            </a:r>
            <a:r>
              <a:rPr lang="es-ES" sz="2121" u="none" strike="noStrike" dirty="0">
                <a:solidFill>
                  <a:schemeClr val="bg1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(el trabajador debe tener la situación migratoria regular) </a:t>
            </a:r>
            <a:endParaRPr lang="en-US" sz="2121" u="none" strike="noStrike" dirty="0">
              <a:solidFill>
                <a:schemeClr val="bg1"/>
              </a:solidFill>
              <a:latin typeface="TT Interphases"/>
              <a:ea typeface="TT Interphases"/>
              <a:cs typeface="TT Interphases"/>
              <a:sym typeface="TT Interphases"/>
            </a:endParaRPr>
          </a:p>
        </p:txBody>
      </p:sp>
      <p:grpSp>
        <p:nvGrpSpPr>
          <p:cNvPr id="57" name="Group 27">
            <a:extLst>
              <a:ext uri="{FF2B5EF4-FFF2-40B4-BE49-F238E27FC236}">
                <a16:creationId xmlns:a16="http://schemas.microsoft.com/office/drawing/2014/main" id="{C5F4ACC6-7FEF-4AF9-8FC3-3D2012206FDB}"/>
              </a:ext>
            </a:extLst>
          </p:cNvPr>
          <p:cNvGrpSpPr/>
          <p:nvPr/>
        </p:nvGrpSpPr>
        <p:grpSpPr>
          <a:xfrm>
            <a:off x="11865529" y="7327708"/>
            <a:ext cx="3596284" cy="658178"/>
            <a:chOff x="0" y="0"/>
            <a:chExt cx="2220569" cy="406400"/>
          </a:xfrm>
        </p:grpSpPr>
        <p:sp>
          <p:nvSpPr>
            <p:cNvPr id="58" name="Freeform 28">
              <a:extLst>
                <a:ext uri="{FF2B5EF4-FFF2-40B4-BE49-F238E27FC236}">
                  <a16:creationId xmlns:a16="http://schemas.microsoft.com/office/drawing/2014/main" id="{5F089029-C176-4F20-AE25-C1CD2A81ECCD}"/>
                </a:ext>
              </a:extLst>
            </p:cNvPr>
            <p:cNvSpPr/>
            <p:nvPr/>
          </p:nvSpPr>
          <p:spPr>
            <a:xfrm>
              <a:off x="0" y="0"/>
              <a:ext cx="2220569" cy="406400"/>
            </a:xfrm>
            <a:custGeom>
              <a:avLst/>
              <a:gdLst/>
              <a:ahLst/>
              <a:cxnLst/>
              <a:rect l="l" t="t" r="r" b="b"/>
              <a:pathLst>
                <a:path w="2220569" h="406400">
                  <a:moveTo>
                    <a:pt x="2017369" y="0"/>
                  </a:moveTo>
                  <a:cubicBezTo>
                    <a:pt x="2129593" y="0"/>
                    <a:pt x="2220569" y="90976"/>
                    <a:pt x="2220569" y="203200"/>
                  </a:cubicBezTo>
                  <a:cubicBezTo>
                    <a:pt x="2220569" y="315424"/>
                    <a:pt x="2129593" y="406400"/>
                    <a:pt x="201736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9" name="TextBox 29">
              <a:extLst>
                <a:ext uri="{FF2B5EF4-FFF2-40B4-BE49-F238E27FC236}">
                  <a16:creationId xmlns:a16="http://schemas.microsoft.com/office/drawing/2014/main" id="{37E3D622-AFD7-47A9-9DFD-584E77B6982A}"/>
                </a:ext>
              </a:extLst>
            </p:cNvPr>
            <p:cNvSpPr txBox="1"/>
            <p:nvPr/>
          </p:nvSpPr>
          <p:spPr>
            <a:xfrm>
              <a:off x="0" y="-38100"/>
              <a:ext cx="2220569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  <p:sp>
        <p:nvSpPr>
          <p:cNvPr id="60" name="TextBox 30">
            <a:extLst>
              <a:ext uri="{FF2B5EF4-FFF2-40B4-BE49-F238E27FC236}">
                <a16:creationId xmlns:a16="http://schemas.microsoft.com/office/drawing/2014/main" id="{ADD59234-398B-4216-83D9-1D417FB17858}"/>
              </a:ext>
            </a:extLst>
          </p:cNvPr>
          <p:cNvSpPr txBox="1"/>
          <p:nvPr/>
        </p:nvSpPr>
        <p:spPr>
          <a:xfrm>
            <a:off x="12166830" y="7448461"/>
            <a:ext cx="3129075" cy="457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31"/>
              </a:lnSpc>
              <a:spcBef>
                <a:spcPct val="0"/>
              </a:spcBef>
            </a:pPr>
            <a:r>
              <a:rPr lang="en-US" sz="2807" b="1" dirty="0">
                <a:solidFill>
                  <a:srgbClr val="000A1F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TRASNACIONAL</a:t>
            </a:r>
          </a:p>
        </p:txBody>
      </p:sp>
    </p:spTree>
    <p:extLst>
      <p:ext uri="{BB962C8B-B14F-4D97-AF65-F5344CB8AC3E}">
        <p14:creationId xmlns:p14="http://schemas.microsoft.com/office/powerpoint/2010/main" val="3676835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2330" y="5690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666"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48B44E2A-30C0-4109-853D-C38E28A140B9}"/>
              </a:ext>
            </a:extLst>
          </p:cNvPr>
          <p:cNvSpPr txBox="1"/>
          <p:nvPr/>
        </p:nvSpPr>
        <p:spPr>
          <a:xfrm>
            <a:off x="1234420" y="958424"/>
            <a:ext cx="15819159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CONSIDERACIONES.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86AB2CBE-90D5-4119-87A6-33A297434F3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0" y="239364"/>
            <a:ext cx="2381250" cy="238125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C3B8919-905A-470A-BD2A-3B48F12A0008}"/>
              </a:ext>
            </a:extLst>
          </p:cNvPr>
          <p:cNvSpPr txBox="1"/>
          <p:nvPr/>
        </p:nvSpPr>
        <p:spPr>
          <a:xfrm>
            <a:off x="72330" y="9539858"/>
            <a:ext cx="1828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</a:tabLst>
            </a:pPr>
            <a:r>
              <a:rPr lang="es-CO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Carrera 5 # 12-16 Oficina 1108 Edif. Suramericana Teléfonos </a:t>
            </a:r>
            <a:r>
              <a:rPr lang="de-DE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Tel: (602) 880 1184  +57 315 431 9589 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www.campoabogados.com</a:t>
            </a: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  Cali - Colombia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</p:txBody>
      </p:sp>
      <p:sp>
        <p:nvSpPr>
          <p:cNvPr id="7" name="Freeform 28">
            <a:extLst>
              <a:ext uri="{FF2B5EF4-FFF2-40B4-BE49-F238E27FC236}">
                <a16:creationId xmlns:a16="http://schemas.microsoft.com/office/drawing/2014/main" id="{F654CEEF-B0B3-45F3-988E-5BF38B1DC741}"/>
              </a:ext>
            </a:extLst>
          </p:cNvPr>
          <p:cNvSpPr/>
          <p:nvPr/>
        </p:nvSpPr>
        <p:spPr>
          <a:xfrm flipH="1">
            <a:off x="326311" y="9776483"/>
            <a:ext cx="707704" cy="337125"/>
          </a:xfrm>
          <a:custGeom>
            <a:avLst/>
            <a:gdLst/>
            <a:ahLst/>
            <a:cxnLst/>
            <a:rect l="l" t="t" r="r" b="b"/>
            <a:pathLst>
              <a:path w="707704" h="337125">
                <a:moveTo>
                  <a:pt x="707704" y="0"/>
                </a:moveTo>
                <a:lnTo>
                  <a:pt x="0" y="0"/>
                </a:lnTo>
                <a:lnTo>
                  <a:pt x="0" y="337125"/>
                </a:lnTo>
                <a:lnTo>
                  <a:pt x="707704" y="337125"/>
                </a:lnTo>
                <a:lnTo>
                  <a:pt x="7077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1">
            <a:extLst>
              <a:ext uri="{FF2B5EF4-FFF2-40B4-BE49-F238E27FC236}">
                <a16:creationId xmlns:a16="http://schemas.microsoft.com/office/drawing/2014/main" id="{E8B57B48-F6C0-492F-AEF2-69DDE208771C}"/>
              </a:ext>
            </a:extLst>
          </p:cNvPr>
          <p:cNvGrpSpPr/>
          <p:nvPr/>
        </p:nvGrpSpPr>
        <p:grpSpPr>
          <a:xfrm>
            <a:off x="322300" y="2603371"/>
            <a:ext cx="4676894" cy="1173873"/>
            <a:chOff x="0" y="-241102"/>
            <a:chExt cx="8949743" cy="1565165"/>
          </a:xfrm>
        </p:grpSpPr>
        <p:grpSp>
          <p:nvGrpSpPr>
            <p:cNvPr id="11" name="Group 12">
              <a:extLst>
                <a:ext uri="{FF2B5EF4-FFF2-40B4-BE49-F238E27FC236}">
                  <a16:creationId xmlns:a16="http://schemas.microsoft.com/office/drawing/2014/main" id="{08FC100B-A1B4-4529-8339-1CFE0CF0C568}"/>
                </a:ext>
              </a:extLst>
            </p:cNvPr>
            <p:cNvGrpSpPr/>
            <p:nvPr/>
          </p:nvGrpSpPr>
          <p:grpSpPr>
            <a:xfrm>
              <a:off x="0" y="-241102"/>
              <a:ext cx="8949743" cy="1565165"/>
              <a:chOff x="0" y="-47625"/>
              <a:chExt cx="1767850" cy="309168"/>
            </a:xfrm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88BD5EBA-8A7D-46A1-AC37-A7C50FE7B182}"/>
                  </a:ext>
                </a:extLst>
              </p:cNvPr>
              <p:cNvSpPr/>
              <p:nvPr/>
            </p:nvSpPr>
            <p:spPr>
              <a:xfrm>
                <a:off x="59423" y="0"/>
                <a:ext cx="1708427" cy="261543"/>
              </a:xfrm>
              <a:custGeom>
                <a:avLst/>
                <a:gdLst/>
                <a:ahLst/>
                <a:cxnLst/>
                <a:rect l="l" t="t" r="r" b="b"/>
                <a:pathLst>
                  <a:path w="1708427" h="261543">
                    <a:moveTo>
                      <a:pt x="35805" y="0"/>
                    </a:moveTo>
                    <a:lnTo>
                      <a:pt x="1672621" y="0"/>
                    </a:lnTo>
                    <a:cubicBezTo>
                      <a:pt x="1692396" y="0"/>
                      <a:pt x="1708427" y="16031"/>
                      <a:pt x="1708427" y="35805"/>
                    </a:cubicBezTo>
                    <a:lnTo>
                      <a:pt x="1708427" y="225738"/>
                    </a:lnTo>
                    <a:cubicBezTo>
                      <a:pt x="1708427" y="235234"/>
                      <a:pt x="1704654" y="244341"/>
                      <a:pt x="1697939" y="251056"/>
                    </a:cubicBezTo>
                    <a:cubicBezTo>
                      <a:pt x="1691225" y="257771"/>
                      <a:pt x="1682117" y="261543"/>
                      <a:pt x="1672621" y="261543"/>
                    </a:cubicBezTo>
                    <a:lnTo>
                      <a:pt x="35805" y="261543"/>
                    </a:lnTo>
                    <a:cubicBezTo>
                      <a:pt x="16031" y="261543"/>
                      <a:pt x="0" y="245513"/>
                      <a:pt x="0" y="225738"/>
                    </a:cubicBezTo>
                    <a:lnTo>
                      <a:pt x="0" y="35805"/>
                    </a:lnTo>
                    <a:cubicBezTo>
                      <a:pt x="0" y="16031"/>
                      <a:pt x="16031" y="0"/>
                      <a:pt x="35805" y="0"/>
                    </a:cubicBezTo>
                    <a:close/>
                  </a:path>
                </a:pathLst>
              </a:custGeom>
              <a:solidFill>
                <a:srgbClr val="000A1F">
                  <a:alpha val="50196"/>
                </a:srgbClr>
              </a:solidFill>
            </p:spPr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C4159D-B4E0-41DA-92F2-4FB94DA7E72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708426" cy="309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13" name="TextBox 15">
              <a:extLst>
                <a:ext uri="{FF2B5EF4-FFF2-40B4-BE49-F238E27FC236}">
                  <a16:creationId xmlns:a16="http://schemas.microsoft.com/office/drawing/2014/main" id="{E133D2AA-2564-4CE6-907D-F0402512F0A0}"/>
                </a:ext>
              </a:extLst>
            </p:cNvPr>
            <p:cNvSpPr txBox="1"/>
            <p:nvPr/>
          </p:nvSpPr>
          <p:spPr>
            <a:xfrm>
              <a:off x="601665" y="258808"/>
              <a:ext cx="7445578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500" b="1" dirty="0">
                  <a:solidFill>
                    <a:srgbClr val="FFFFFF"/>
                  </a:solidFill>
                  <a:latin typeface="Telegraf Medium"/>
                  <a:ea typeface="Telegraf Medium"/>
                  <a:cs typeface="Telegraf Medium"/>
                  <a:sym typeface="Telegraf Medium"/>
                </a:rPr>
                <a:t>No Aplica.</a:t>
              </a:r>
            </a:p>
          </p:txBody>
        </p:sp>
      </p:grpSp>
      <p:sp>
        <p:nvSpPr>
          <p:cNvPr id="33" name="TextBox 4">
            <a:extLst>
              <a:ext uri="{FF2B5EF4-FFF2-40B4-BE49-F238E27FC236}">
                <a16:creationId xmlns:a16="http://schemas.microsoft.com/office/drawing/2014/main" id="{2259D14D-D6AA-4701-933E-9EB16DFFD9F8}"/>
              </a:ext>
            </a:extLst>
          </p:cNvPr>
          <p:cNvSpPr txBox="1"/>
          <p:nvPr/>
        </p:nvSpPr>
        <p:spPr>
          <a:xfrm>
            <a:off x="560021" y="3958070"/>
            <a:ext cx="4716489" cy="5206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940"/>
              </a:lnSpc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*Ley 2466/2025 Para los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IBM Plex Sans"/>
                <a:ea typeface="IBM Plex Sans"/>
                <a:cs typeface="IBM Plex Sans"/>
                <a:sym typeface="IBM Plex Sans"/>
              </a:rPr>
              <a:t>servidores </a:t>
            </a:r>
            <a:r>
              <a:rPr lang="es-CO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IBM Plex Sans"/>
              </a:rPr>
              <a:t>públicos</a:t>
            </a:r>
            <a:r>
              <a:rPr lang="en-US" sz="2800" dirty="0">
                <a:solidFill>
                  <a:srgbClr val="FFFFFF"/>
                </a:solidFill>
                <a:latin typeface="IBM Plex Sans"/>
                <a:sym typeface="IBM Plex Sans"/>
              </a:rPr>
              <a:t>.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*Quienes Ejecuten labores que sean especialmente insalubres o peligrosas (</a:t>
            </a:r>
            <a:r>
              <a:rPr lang="es-C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s-CO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IBM Plex Sans"/>
              </a:rPr>
              <a:t>minería, exposición a  altas temperaturas </a:t>
            </a:r>
            <a:r>
              <a:rPr lang="es-CO" sz="2800" dirty="0">
                <a:solidFill>
                  <a:srgbClr val="FFFFFF"/>
                </a:solidFill>
                <a:latin typeface="IBM Plex Sans"/>
              </a:rPr>
              <a:t>(No aplica La Jornada Máxima Laboral).</a:t>
            </a:r>
          </a:p>
          <a:p>
            <a:pPr marL="0" lvl="0" indent="0">
              <a:lnSpc>
                <a:spcPts val="2940"/>
              </a:lnSpc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*</a:t>
            </a:r>
            <a:r>
              <a:rPr lang="en-US" sz="2800" dirty="0">
                <a:solidFill>
                  <a:srgbClr val="FFFFFF"/>
                </a:solidFill>
                <a:latin typeface="IBM Plex Sans"/>
                <a:sym typeface="IBM Plex Sans"/>
              </a:rPr>
              <a:t>Cargos de </a:t>
            </a:r>
            <a:r>
              <a:rPr lang="es-CO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IBM Plex Sans"/>
              </a:rPr>
              <a:t>Dirección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IBM Plex Sans"/>
                <a:sym typeface="IBM Plex Sans"/>
              </a:rPr>
              <a:t>,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IBM Plex Sans"/>
                <a:sym typeface="IBM Plex Sans"/>
              </a:rPr>
              <a:t>confianza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IBM Plex Sans"/>
                <a:sym typeface="IBM Plex Sans"/>
              </a:rPr>
              <a:t>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IBM Plex Sans"/>
                <a:ea typeface="IBM Plex Sans"/>
                <a:cs typeface="IBM Plex Sans"/>
                <a:sym typeface="IBM Plex Sans"/>
              </a:rPr>
              <a:t>y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IBM Plex Sans"/>
                <a:ea typeface="IBM Plex Sans"/>
                <a:cs typeface="IBM Plex Sans"/>
                <a:sym typeface="IBM Plex Sans"/>
              </a:rPr>
              <a:t>manejo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(tareas especiales para el empleador) No   aplica Horas suplementario.</a:t>
            </a:r>
          </a:p>
        </p:txBody>
      </p:sp>
      <p:grpSp>
        <p:nvGrpSpPr>
          <p:cNvPr id="34" name="Group 11">
            <a:extLst>
              <a:ext uri="{FF2B5EF4-FFF2-40B4-BE49-F238E27FC236}">
                <a16:creationId xmlns:a16="http://schemas.microsoft.com/office/drawing/2014/main" id="{ECEA9BD0-133E-4F78-A01F-658399F1BBEA}"/>
              </a:ext>
            </a:extLst>
          </p:cNvPr>
          <p:cNvGrpSpPr/>
          <p:nvPr/>
        </p:nvGrpSpPr>
        <p:grpSpPr>
          <a:xfrm>
            <a:off x="5217138" y="2642678"/>
            <a:ext cx="4083843" cy="1173873"/>
            <a:chOff x="0" y="-241102"/>
            <a:chExt cx="8949743" cy="1565165"/>
          </a:xfrm>
        </p:grpSpPr>
        <p:grpSp>
          <p:nvGrpSpPr>
            <p:cNvPr id="35" name="Group 12">
              <a:extLst>
                <a:ext uri="{FF2B5EF4-FFF2-40B4-BE49-F238E27FC236}">
                  <a16:creationId xmlns:a16="http://schemas.microsoft.com/office/drawing/2014/main" id="{220728E5-EA75-4C93-A8D2-D6C6A3DAC314}"/>
                </a:ext>
              </a:extLst>
            </p:cNvPr>
            <p:cNvGrpSpPr/>
            <p:nvPr/>
          </p:nvGrpSpPr>
          <p:grpSpPr>
            <a:xfrm>
              <a:off x="0" y="-241102"/>
              <a:ext cx="8949743" cy="1565165"/>
              <a:chOff x="0" y="-47625"/>
              <a:chExt cx="1767850" cy="309168"/>
            </a:xfrm>
          </p:grpSpPr>
          <p:sp>
            <p:nvSpPr>
              <p:cNvPr id="37" name="Freeform 13">
                <a:extLst>
                  <a:ext uri="{FF2B5EF4-FFF2-40B4-BE49-F238E27FC236}">
                    <a16:creationId xmlns:a16="http://schemas.microsoft.com/office/drawing/2014/main" id="{2D496D05-AF41-452F-86F0-4F9C2AC1980F}"/>
                  </a:ext>
                </a:extLst>
              </p:cNvPr>
              <p:cNvSpPr/>
              <p:nvPr/>
            </p:nvSpPr>
            <p:spPr>
              <a:xfrm>
                <a:off x="59423" y="0"/>
                <a:ext cx="1708427" cy="261543"/>
              </a:xfrm>
              <a:custGeom>
                <a:avLst/>
                <a:gdLst/>
                <a:ahLst/>
                <a:cxnLst/>
                <a:rect l="l" t="t" r="r" b="b"/>
                <a:pathLst>
                  <a:path w="1708427" h="261543">
                    <a:moveTo>
                      <a:pt x="35805" y="0"/>
                    </a:moveTo>
                    <a:lnTo>
                      <a:pt x="1672621" y="0"/>
                    </a:lnTo>
                    <a:cubicBezTo>
                      <a:pt x="1692396" y="0"/>
                      <a:pt x="1708427" y="16031"/>
                      <a:pt x="1708427" y="35805"/>
                    </a:cubicBezTo>
                    <a:lnTo>
                      <a:pt x="1708427" y="225738"/>
                    </a:lnTo>
                    <a:cubicBezTo>
                      <a:pt x="1708427" y="235234"/>
                      <a:pt x="1704654" y="244341"/>
                      <a:pt x="1697939" y="251056"/>
                    </a:cubicBezTo>
                    <a:cubicBezTo>
                      <a:pt x="1691225" y="257771"/>
                      <a:pt x="1682117" y="261543"/>
                      <a:pt x="1672621" y="261543"/>
                    </a:cubicBezTo>
                    <a:lnTo>
                      <a:pt x="35805" y="261543"/>
                    </a:lnTo>
                    <a:cubicBezTo>
                      <a:pt x="16031" y="261543"/>
                      <a:pt x="0" y="245513"/>
                      <a:pt x="0" y="225738"/>
                    </a:cubicBezTo>
                    <a:lnTo>
                      <a:pt x="0" y="35805"/>
                    </a:lnTo>
                    <a:cubicBezTo>
                      <a:pt x="0" y="16031"/>
                      <a:pt x="16031" y="0"/>
                      <a:pt x="35805" y="0"/>
                    </a:cubicBezTo>
                    <a:close/>
                  </a:path>
                </a:pathLst>
              </a:custGeom>
              <a:solidFill>
                <a:srgbClr val="000A1F">
                  <a:alpha val="50196"/>
                </a:srgbClr>
              </a:solidFill>
            </p:spPr>
          </p:sp>
          <p:sp>
            <p:nvSpPr>
              <p:cNvPr id="38" name="TextBox 14">
                <a:extLst>
                  <a:ext uri="{FF2B5EF4-FFF2-40B4-BE49-F238E27FC236}">
                    <a16:creationId xmlns:a16="http://schemas.microsoft.com/office/drawing/2014/main" id="{BE5C5A3D-C245-4885-B5D2-FD77A7761AC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708426" cy="309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36" name="TextBox 15">
              <a:extLst>
                <a:ext uri="{FF2B5EF4-FFF2-40B4-BE49-F238E27FC236}">
                  <a16:creationId xmlns:a16="http://schemas.microsoft.com/office/drawing/2014/main" id="{1E8FC9B4-4B40-41CB-AFF4-B2AD80F249B7}"/>
                </a:ext>
              </a:extLst>
            </p:cNvPr>
            <p:cNvSpPr txBox="1"/>
            <p:nvPr/>
          </p:nvSpPr>
          <p:spPr>
            <a:xfrm>
              <a:off x="601665" y="258808"/>
              <a:ext cx="7445578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500" b="1" dirty="0">
                  <a:solidFill>
                    <a:srgbClr val="FFFFFF"/>
                  </a:solidFill>
                  <a:latin typeface="Telegraf Medium"/>
                  <a:ea typeface="Telegraf Medium"/>
                  <a:cs typeface="Telegraf Medium"/>
                  <a:sym typeface="Telegraf Medium"/>
                </a:rPr>
                <a:t>Exonera.</a:t>
              </a:r>
            </a:p>
          </p:txBody>
        </p:sp>
      </p:grpSp>
      <p:sp>
        <p:nvSpPr>
          <p:cNvPr id="39" name="TextBox 4">
            <a:extLst>
              <a:ext uri="{FF2B5EF4-FFF2-40B4-BE49-F238E27FC236}">
                <a16:creationId xmlns:a16="http://schemas.microsoft.com/office/drawing/2014/main" id="{9BDE9B9B-6F49-4D8D-9016-9623DB506360}"/>
              </a:ext>
            </a:extLst>
          </p:cNvPr>
          <p:cNvSpPr txBox="1"/>
          <p:nvPr/>
        </p:nvSpPr>
        <p:spPr>
          <a:xfrm>
            <a:off x="5491683" y="4095844"/>
            <a:ext cx="3946570" cy="5206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latin typeface="IBM Plex Sans"/>
                <a:sym typeface="IBM Plex Sans"/>
              </a:rPr>
              <a:t>*</a:t>
            </a:r>
            <a:r>
              <a:rPr lang="es-CO" sz="2800" dirty="0">
                <a:solidFill>
                  <a:srgbClr val="FFFFFF"/>
                </a:solidFill>
                <a:latin typeface="IBM Plex Sans"/>
              </a:rPr>
              <a:t> La disminución de la jornada laboral (42 horas semanales) exonera al empleador de aplicar la </a:t>
            </a:r>
            <a:r>
              <a:rPr lang="es-CO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IBM Plex Sans"/>
              </a:rPr>
              <a:t>Jornada semestral del día de la Familia.</a:t>
            </a:r>
            <a:r>
              <a:rPr lang="es-CO" sz="2800" dirty="0">
                <a:solidFill>
                  <a:srgbClr val="FFFFFF"/>
                </a:solidFill>
                <a:latin typeface="IBM Plex Sans"/>
              </a:rPr>
              <a:t> El empleador podrá optar por otorgarlo (potestativo)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latin typeface="IBM Plex Sans"/>
                <a:sym typeface="IBM Plex Sans"/>
              </a:rPr>
              <a:t>*</a:t>
            </a:r>
            <a:r>
              <a:rPr lang="es-CO" sz="2800" dirty="0">
                <a:solidFill>
                  <a:srgbClr val="FFFFFF"/>
                </a:solidFill>
                <a:latin typeface="IBM Plex Sans"/>
              </a:rPr>
              <a:t> Jornada dedicadas exclusivamente </a:t>
            </a:r>
            <a:r>
              <a:rPr lang="es-CO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IBM Plex Sans"/>
              </a:rPr>
              <a:t>actividades, recreativas, culturales y deportivas</a:t>
            </a:r>
            <a:r>
              <a:rPr lang="en-US" sz="2800" dirty="0">
                <a:solidFill>
                  <a:srgbClr val="FFFFFF"/>
                </a:solidFill>
                <a:latin typeface="IBM Plex Sans"/>
                <a:sym typeface="IBM Plex Sans"/>
              </a:rPr>
              <a:t>.</a:t>
            </a:r>
            <a:endParaRPr lang="es-CO" sz="2800" dirty="0">
              <a:solidFill>
                <a:srgbClr val="FFFFFF"/>
              </a:solidFill>
              <a:latin typeface="IBM Plex Sans"/>
            </a:endParaRPr>
          </a:p>
        </p:txBody>
      </p:sp>
      <p:grpSp>
        <p:nvGrpSpPr>
          <p:cNvPr id="40" name="Group 11">
            <a:extLst>
              <a:ext uri="{FF2B5EF4-FFF2-40B4-BE49-F238E27FC236}">
                <a16:creationId xmlns:a16="http://schemas.microsoft.com/office/drawing/2014/main" id="{23CA180B-A34C-440C-96C3-DD2895826BC7}"/>
              </a:ext>
            </a:extLst>
          </p:cNvPr>
          <p:cNvGrpSpPr/>
          <p:nvPr/>
        </p:nvGrpSpPr>
        <p:grpSpPr>
          <a:xfrm>
            <a:off x="9719891" y="2620614"/>
            <a:ext cx="4083843" cy="1173873"/>
            <a:chOff x="0" y="-241102"/>
            <a:chExt cx="8949743" cy="1565165"/>
          </a:xfrm>
        </p:grpSpPr>
        <p:grpSp>
          <p:nvGrpSpPr>
            <p:cNvPr id="41" name="Group 12">
              <a:extLst>
                <a:ext uri="{FF2B5EF4-FFF2-40B4-BE49-F238E27FC236}">
                  <a16:creationId xmlns:a16="http://schemas.microsoft.com/office/drawing/2014/main" id="{2CEFC46B-9D20-4D82-831D-1AA7A9109D80}"/>
                </a:ext>
              </a:extLst>
            </p:cNvPr>
            <p:cNvGrpSpPr/>
            <p:nvPr/>
          </p:nvGrpSpPr>
          <p:grpSpPr>
            <a:xfrm>
              <a:off x="0" y="-241102"/>
              <a:ext cx="8949743" cy="1565165"/>
              <a:chOff x="0" y="-47625"/>
              <a:chExt cx="1767850" cy="309168"/>
            </a:xfrm>
          </p:grpSpPr>
          <p:sp>
            <p:nvSpPr>
              <p:cNvPr id="43" name="Freeform 13">
                <a:extLst>
                  <a:ext uri="{FF2B5EF4-FFF2-40B4-BE49-F238E27FC236}">
                    <a16:creationId xmlns:a16="http://schemas.microsoft.com/office/drawing/2014/main" id="{9BE01C10-3B28-4B2D-AB97-C8DE57BE0EC0}"/>
                  </a:ext>
                </a:extLst>
              </p:cNvPr>
              <p:cNvSpPr/>
              <p:nvPr/>
            </p:nvSpPr>
            <p:spPr>
              <a:xfrm>
                <a:off x="59423" y="0"/>
                <a:ext cx="1708427" cy="261543"/>
              </a:xfrm>
              <a:custGeom>
                <a:avLst/>
                <a:gdLst/>
                <a:ahLst/>
                <a:cxnLst/>
                <a:rect l="l" t="t" r="r" b="b"/>
                <a:pathLst>
                  <a:path w="1708427" h="261543">
                    <a:moveTo>
                      <a:pt x="35805" y="0"/>
                    </a:moveTo>
                    <a:lnTo>
                      <a:pt x="1672621" y="0"/>
                    </a:lnTo>
                    <a:cubicBezTo>
                      <a:pt x="1692396" y="0"/>
                      <a:pt x="1708427" y="16031"/>
                      <a:pt x="1708427" y="35805"/>
                    </a:cubicBezTo>
                    <a:lnTo>
                      <a:pt x="1708427" y="225738"/>
                    </a:lnTo>
                    <a:cubicBezTo>
                      <a:pt x="1708427" y="235234"/>
                      <a:pt x="1704654" y="244341"/>
                      <a:pt x="1697939" y="251056"/>
                    </a:cubicBezTo>
                    <a:cubicBezTo>
                      <a:pt x="1691225" y="257771"/>
                      <a:pt x="1682117" y="261543"/>
                      <a:pt x="1672621" y="261543"/>
                    </a:cubicBezTo>
                    <a:lnTo>
                      <a:pt x="35805" y="261543"/>
                    </a:lnTo>
                    <a:cubicBezTo>
                      <a:pt x="16031" y="261543"/>
                      <a:pt x="0" y="245513"/>
                      <a:pt x="0" y="225738"/>
                    </a:cubicBezTo>
                    <a:lnTo>
                      <a:pt x="0" y="35805"/>
                    </a:lnTo>
                    <a:cubicBezTo>
                      <a:pt x="0" y="16031"/>
                      <a:pt x="16031" y="0"/>
                      <a:pt x="35805" y="0"/>
                    </a:cubicBezTo>
                    <a:close/>
                  </a:path>
                </a:pathLst>
              </a:custGeom>
              <a:solidFill>
                <a:srgbClr val="000A1F">
                  <a:alpha val="50196"/>
                </a:srgbClr>
              </a:solidFill>
            </p:spPr>
          </p:sp>
          <p:sp>
            <p:nvSpPr>
              <p:cNvPr id="44" name="TextBox 14">
                <a:extLst>
                  <a:ext uri="{FF2B5EF4-FFF2-40B4-BE49-F238E27FC236}">
                    <a16:creationId xmlns:a16="http://schemas.microsoft.com/office/drawing/2014/main" id="{D83EC8FD-6DF6-4ADB-B38E-20EF1244D3E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708426" cy="309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42" name="TextBox 15">
              <a:extLst>
                <a:ext uri="{FF2B5EF4-FFF2-40B4-BE49-F238E27FC236}">
                  <a16:creationId xmlns:a16="http://schemas.microsoft.com/office/drawing/2014/main" id="{F4F52B5D-2743-4ED4-A15F-BB0DDFC9290C}"/>
                </a:ext>
              </a:extLst>
            </p:cNvPr>
            <p:cNvSpPr txBox="1"/>
            <p:nvPr/>
          </p:nvSpPr>
          <p:spPr>
            <a:xfrm>
              <a:off x="601665" y="258808"/>
              <a:ext cx="7445578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500" b="1" dirty="0">
                  <a:solidFill>
                    <a:srgbClr val="FFFFFF"/>
                  </a:solidFill>
                  <a:latin typeface="Telegraf Medium"/>
                  <a:ea typeface="Telegraf Medium"/>
                  <a:cs typeface="Telegraf Medium"/>
                  <a:sym typeface="Telegraf Medium"/>
                </a:rPr>
                <a:t>Relevante.</a:t>
              </a:r>
            </a:p>
          </p:txBody>
        </p:sp>
      </p:grpSp>
      <p:sp>
        <p:nvSpPr>
          <p:cNvPr id="45" name="TextBox 4">
            <a:extLst>
              <a:ext uri="{FF2B5EF4-FFF2-40B4-BE49-F238E27FC236}">
                <a16:creationId xmlns:a16="http://schemas.microsoft.com/office/drawing/2014/main" id="{D51B0059-BDF2-4844-BC6E-3EF8BB90E240}"/>
              </a:ext>
            </a:extLst>
          </p:cNvPr>
          <p:cNvSpPr txBox="1"/>
          <p:nvPr/>
        </p:nvSpPr>
        <p:spPr>
          <a:xfrm>
            <a:off x="10030821" y="4080097"/>
            <a:ext cx="3700938" cy="3720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940"/>
              </a:lnSpc>
              <a:spcBef>
                <a:spcPct val="0"/>
              </a:spcBef>
            </a:pPr>
            <a:r>
              <a:rPr lang="es-ES" sz="2800" dirty="0">
                <a:solidFill>
                  <a:schemeClr val="bg1"/>
                </a:solidFill>
              </a:rPr>
              <a:t>*No debe ingresar a la jornada laboral </a:t>
            </a:r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si no tiene contrato </a:t>
            </a:r>
            <a:r>
              <a:rPr lang="es-E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s-ES" sz="2800" dirty="0">
                <a:solidFill>
                  <a:schemeClr val="bg1"/>
                </a:solidFill>
              </a:rPr>
              <a:t>riesgo accidente, muerte y ahora tipo de contrato</a:t>
            </a:r>
            <a:r>
              <a:rPr lang="es-ES" sz="2400" dirty="0">
                <a:solidFill>
                  <a:schemeClr val="bg1"/>
                </a:solidFill>
              </a:rPr>
              <a:t>)</a:t>
            </a:r>
          </a:p>
          <a:p>
            <a:pPr marL="0" lvl="0" indent="0">
              <a:lnSpc>
                <a:spcPts val="2940"/>
              </a:lnSpc>
              <a:spcBef>
                <a:spcPct val="0"/>
              </a:spcBef>
            </a:pPr>
            <a:r>
              <a:rPr lang="es-ES" sz="2800" dirty="0">
                <a:solidFill>
                  <a:schemeClr val="bg1"/>
                </a:solidFill>
                <a:latin typeface="IBM Plex Sans"/>
                <a:ea typeface="IBM Plex Sans"/>
                <a:cs typeface="IBM Plex Sans"/>
                <a:sym typeface="IBM Plex Sans"/>
              </a:rPr>
              <a:t>*</a:t>
            </a:r>
            <a:r>
              <a:rPr lang="es-ES" sz="2800" dirty="0">
                <a:solidFill>
                  <a:schemeClr val="bg1"/>
                </a:solidFill>
              </a:rPr>
              <a:t> No debe ingresar a la jornada laboral, </a:t>
            </a:r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si tiene incapacidad o licencia médica</a:t>
            </a:r>
            <a:r>
              <a:rPr lang="es-ES" sz="2800" b="1" dirty="0">
                <a:solidFill>
                  <a:schemeClr val="bg1"/>
                </a:solidFill>
              </a:rPr>
              <a:t> </a:t>
            </a:r>
            <a:r>
              <a:rPr lang="es-ES" sz="2800" dirty="0">
                <a:solidFill>
                  <a:schemeClr val="bg1"/>
                </a:solidFill>
              </a:rPr>
              <a:t>(origen común o laboral).</a:t>
            </a:r>
            <a:endParaRPr lang="en-US" sz="2800" dirty="0">
              <a:solidFill>
                <a:schemeClr val="bg1"/>
              </a:solidFill>
              <a:sym typeface="IBM Plex Sans"/>
            </a:endParaRPr>
          </a:p>
        </p:txBody>
      </p:sp>
      <p:grpSp>
        <p:nvGrpSpPr>
          <p:cNvPr id="46" name="Group 11">
            <a:extLst>
              <a:ext uri="{FF2B5EF4-FFF2-40B4-BE49-F238E27FC236}">
                <a16:creationId xmlns:a16="http://schemas.microsoft.com/office/drawing/2014/main" id="{CAAC40C2-B897-4ED3-9E6C-D05A5F013146}"/>
              </a:ext>
            </a:extLst>
          </p:cNvPr>
          <p:cNvGrpSpPr/>
          <p:nvPr/>
        </p:nvGrpSpPr>
        <p:grpSpPr>
          <a:xfrm>
            <a:off x="14042502" y="2603371"/>
            <a:ext cx="4083843" cy="1173873"/>
            <a:chOff x="0" y="-241102"/>
            <a:chExt cx="8949743" cy="1565165"/>
          </a:xfrm>
        </p:grpSpPr>
        <p:grpSp>
          <p:nvGrpSpPr>
            <p:cNvPr id="47" name="Group 12">
              <a:extLst>
                <a:ext uri="{FF2B5EF4-FFF2-40B4-BE49-F238E27FC236}">
                  <a16:creationId xmlns:a16="http://schemas.microsoft.com/office/drawing/2014/main" id="{3FBBE74C-8EFB-4469-8EEF-C1FB617AB650}"/>
                </a:ext>
              </a:extLst>
            </p:cNvPr>
            <p:cNvGrpSpPr/>
            <p:nvPr/>
          </p:nvGrpSpPr>
          <p:grpSpPr>
            <a:xfrm>
              <a:off x="0" y="-241102"/>
              <a:ext cx="8949743" cy="1565165"/>
              <a:chOff x="0" y="-47625"/>
              <a:chExt cx="1767850" cy="309168"/>
            </a:xfrm>
          </p:grpSpPr>
          <p:sp>
            <p:nvSpPr>
              <p:cNvPr id="49" name="Freeform 13">
                <a:extLst>
                  <a:ext uri="{FF2B5EF4-FFF2-40B4-BE49-F238E27FC236}">
                    <a16:creationId xmlns:a16="http://schemas.microsoft.com/office/drawing/2014/main" id="{1E0B753E-437D-48AB-A53A-A624711AA120}"/>
                  </a:ext>
                </a:extLst>
              </p:cNvPr>
              <p:cNvSpPr/>
              <p:nvPr/>
            </p:nvSpPr>
            <p:spPr>
              <a:xfrm>
                <a:off x="59423" y="0"/>
                <a:ext cx="1708427" cy="261543"/>
              </a:xfrm>
              <a:custGeom>
                <a:avLst/>
                <a:gdLst/>
                <a:ahLst/>
                <a:cxnLst/>
                <a:rect l="l" t="t" r="r" b="b"/>
                <a:pathLst>
                  <a:path w="1708427" h="261543">
                    <a:moveTo>
                      <a:pt x="35805" y="0"/>
                    </a:moveTo>
                    <a:lnTo>
                      <a:pt x="1672621" y="0"/>
                    </a:lnTo>
                    <a:cubicBezTo>
                      <a:pt x="1692396" y="0"/>
                      <a:pt x="1708427" y="16031"/>
                      <a:pt x="1708427" y="35805"/>
                    </a:cubicBezTo>
                    <a:lnTo>
                      <a:pt x="1708427" y="225738"/>
                    </a:lnTo>
                    <a:cubicBezTo>
                      <a:pt x="1708427" y="235234"/>
                      <a:pt x="1704654" y="244341"/>
                      <a:pt x="1697939" y="251056"/>
                    </a:cubicBezTo>
                    <a:cubicBezTo>
                      <a:pt x="1691225" y="257771"/>
                      <a:pt x="1682117" y="261543"/>
                      <a:pt x="1672621" y="261543"/>
                    </a:cubicBezTo>
                    <a:lnTo>
                      <a:pt x="35805" y="261543"/>
                    </a:lnTo>
                    <a:cubicBezTo>
                      <a:pt x="16031" y="261543"/>
                      <a:pt x="0" y="245513"/>
                      <a:pt x="0" y="225738"/>
                    </a:cubicBezTo>
                    <a:lnTo>
                      <a:pt x="0" y="35805"/>
                    </a:lnTo>
                    <a:cubicBezTo>
                      <a:pt x="0" y="16031"/>
                      <a:pt x="16031" y="0"/>
                      <a:pt x="35805" y="0"/>
                    </a:cubicBezTo>
                    <a:close/>
                  </a:path>
                </a:pathLst>
              </a:custGeom>
              <a:solidFill>
                <a:srgbClr val="000A1F">
                  <a:alpha val="50196"/>
                </a:srgbClr>
              </a:solidFill>
            </p:spPr>
          </p:sp>
          <p:sp>
            <p:nvSpPr>
              <p:cNvPr id="50" name="TextBox 14">
                <a:extLst>
                  <a:ext uri="{FF2B5EF4-FFF2-40B4-BE49-F238E27FC236}">
                    <a16:creationId xmlns:a16="http://schemas.microsoft.com/office/drawing/2014/main" id="{F5DF955A-0995-4C07-94AC-91BDD0A0946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708426" cy="309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48" name="TextBox 15">
              <a:extLst>
                <a:ext uri="{FF2B5EF4-FFF2-40B4-BE49-F238E27FC236}">
                  <a16:creationId xmlns:a16="http://schemas.microsoft.com/office/drawing/2014/main" id="{705DDD38-85E4-4A1F-8AC3-3EB4594BF827}"/>
                </a:ext>
              </a:extLst>
            </p:cNvPr>
            <p:cNvSpPr txBox="1"/>
            <p:nvPr/>
          </p:nvSpPr>
          <p:spPr>
            <a:xfrm>
              <a:off x="601665" y="258808"/>
              <a:ext cx="7445578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500" b="1" dirty="0">
                  <a:solidFill>
                    <a:srgbClr val="FFFFFF"/>
                  </a:solidFill>
                  <a:latin typeface="Telegraf Medium"/>
                  <a:ea typeface="Telegraf Medium"/>
                  <a:cs typeface="Telegraf Medium"/>
                  <a:sym typeface="Telegraf Medium"/>
                </a:rPr>
                <a:t>Responsabilidad</a:t>
              </a:r>
            </a:p>
          </p:txBody>
        </p:sp>
      </p:grpSp>
      <p:sp>
        <p:nvSpPr>
          <p:cNvPr id="51" name="TextBox 4">
            <a:extLst>
              <a:ext uri="{FF2B5EF4-FFF2-40B4-BE49-F238E27FC236}">
                <a16:creationId xmlns:a16="http://schemas.microsoft.com/office/drawing/2014/main" id="{BD2E7B0D-D1FE-45A8-9B6A-8C1536669F0C}"/>
              </a:ext>
            </a:extLst>
          </p:cNvPr>
          <p:cNvSpPr txBox="1"/>
          <p:nvPr/>
        </p:nvSpPr>
        <p:spPr>
          <a:xfrm>
            <a:off x="14350312" y="4145704"/>
            <a:ext cx="3793308" cy="40908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s-ES" sz="2800" dirty="0">
                <a:solidFill>
                  <a:srgbClr val="FFFFFF"/>
                </a:solidFill>
                <a:latin typeface="IBM Plex Sans"/>
              </a:rPr>
              <a:t>* </a:t>
            </a:r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IBM Plex Sans"/>
              </a:rPr>
              <a:t>Todos los empleados y/o contratistas deben tener afiliación  y pago a Seguridad Social </a:t>
            </a:r>
            <a:r>
              <a:rPr lang="es-ES" sz="2800" dirty="0">
                <a:solidFill>
                  <a:srgbClr val="FFFFFF"/>
                </a:solidFill>
                <a:latin typeface="IBM Plex Sans"/>
              </a:rPr>
              <a:t>incluida ARL</a:t>
            </a:r>
            <a:r>
              <a:rPr lang="en-US" sz="2800" dirty="0">
                <a:solidFill>
                  <a:srgbClr val="FFFFFF"/>
                </a:solidFill>
                <a:latin typeface="IBM Plex Sans"/>
                <a:sym typeface="IBM Plex Sans"/>
              </a:rPr>
              <a:t>.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*</a:t>
            </a:r>
            <a:r>
              <a:rPr lang="es-C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CO" sz="2800" dirty="0">
                <a:solidFill>
                  <a:srgbClr val="FFFFFF"/>
                </a:solidFill>
                <a:latin typeface="IBM Plex Sans"/>
              </a:rPr>
              <a:t>El estatus migratorio no será impedimento para el no pago de </a:t>
            </a:r>
            <a:r>
              <a:rPr lang="es-CO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IBM Plex Sans"/>
              </a:rPr>
              <a:t>Seguridad Social (Trabajadores Migrantes)</a:t>
            </a:r>
            <a:r>
              <a:rPr lang="es-CO" sz="2800" b="1" dirty="0">
                <a:solidFill>
                  <a:srgbClr val="FFFFFF"/>
                </a:solidFill>
                <a:latin typeface="IBM Plex Sans"/>
              </a:rPr>
              <a:t>.</a:t>
            </a:r>
            <a:endParaRPr lang="en-US" sz="2800" b="1" dirty="0">
              <a:solidFill>
                <a:srgbClr val="FFFFFF"/>
              </a:solidFill>
              <a:latin typeface="IBM Plex Sans"/>
              <a:sym typeface="IBM Plex Sans"/>
            </a:endParaRPr>
          </a:p>
        </p:txBody>
      </p:sp>
      <p:grpSp>
        <p:nvGrpSpPr>
          <p:cNvPr id="54" name="Group 3">
            <a:extLst>
              <a:ext uri="{FF2B5EF4-FFF2-40B4-BE49-F238E27FC236}">
                <a16:creationId xmlns:a16="http://schemas.microsoft.com/office/drawing/2014/main" id="{68F36343-DC65-40F8-AE69-18E23437C4BF}"/>
              </a:ext>
            </a:extLst>
          </p:cNvPr>
          <p:cNvGrpSpPr/>
          <p:nvPr/>
        </p:nvGrpSpPr>
        <p:grpSpPr>
          <a:xfrm rot="5400000">
            <a:off x="5878011" y="-2150437"/>
            <a:ext cx="6793328" cy="18455683"/>
            <a:chOff x="0" y="-38100"/>
            <a:chExt cx="2028416" cy="5790693"/>
          </a:xfrm>
        </p:grpSpPr>
        <p:sp>
          <p:nvSpPr>
            <p:cNvPr id="55" name="Freeform 4">
              <a:extLst>
                <a:ext uri="{FF2B5EF4-FFF2-40B4-BE49-F238E27FC236}">
                  <a16:creationId xmlns:a16="http://schemas.microsoft.com/office/drawing/2014/main" id="{36E39F51-A8A0-4792-98EE-2DA5D365D4C3}"/>
                </a:ext>
              </a:extLst>
            </p:cNvPr>
            <p:cNvSpPr/>
            <p:nvPr/>
          </p:nvSpPr>
          <p:spPr>
            <a:xfrm>
              <a:off x="11982" y="-3813"/>
              <a:ext cx="2016434" cy="5756406"/>
            </a:xfrm>
            <a:custGeom>
              <a:avLst/>
              <a:gdLst/>
              <a:ahLst/>
              <a:cxnLst/>
              <a:rect l="l" t="t" r="r" b="b"/>
              <a:pathLst>
                <a:path w="2016434" h="5727636">
                  <a:moveTo>
                    <a:pt x="28314" y="0"/>
                  </a:moveTo>
                  <a:lnTo>
                    <a:pt x="1988121" y="0"/>
                  </a:lnTo>
                  <a:cubicBezTo>
                    <a:pt x="1995630" y="0"/>
                    <a:pt x="2002832" y="2983"/>
                    <a:pt x="2008142" y="8293"/>
                  </a:cubicBezTo>
                  <a:cubicBezTo>
                    <a:pt x="2013452" y="13603"/>
                    <a:pt x="2016434" y="20804"/>
                    <a:pt x="2016434" y="28314"/>
                  </a:cubicBezTo>
                  <a:lnTo>
                    <a:pt x="2016434" y="5699323"/>
                  </a:lnTo>
                  <a:cubicBezTo>
                    <a:pt x="2016434" y="5706832"/>
                    <a:pt x="2013452" y="5714034"/>
                    <a:pt x="2008142" y="5719344"/>
                  </a:cubicBezTo>
                  <a:cubicBezTo>
                    <a:pt x="2002832" y="5724653"/>
                    <a:pt x="1995630" y="5727636"/>
                    <a:pt x="1988121" y="5727636"/>
                  </a:cubicBezTo>
                  <a:lnTo>
                    <a:pt x="28314" y="5727636"/>
                  </a:lnTo>
                  <a:cubicBezTo>
                    <a:pt x="20804" y="5727636"/>
                    <a:pt x="13603" y="5724653"/>
                    <a:pt x="8293" y="5719344"/>
                  </a:cubicBezTo>
                  <a:cubicBezTo>
                    <a:pt x="2983" y="5714034"/>
                    <a:pt x="0" y="5706832"/>
                    <a:pt x="0" y="5699323"/>
                  </a:cubicBezTo>
                  <a:lnTo>
                    <a:pt x="0" y="28314"/>
                  </a:lnTo>
                  <a:cubicBezTo>
                    <a:pt x="0" y="20804"/>
                    <a:pt x="2983" y="13603"/>
                    <a:pt x="8293" y="8293"/>
                  </a:cubicBezTo>
                  <a:cubicBezTo>
                    <a:pt x="13603" y="2983"/>
                    <a:pt x="20804" y="0"/>
                    <a:pt x="28314" y="0"/>
                  </a:cubicBezTo>
                  <a:close/>
                </a:path>
              </a:pathLst>
            </a:custGeom>
            <a:solidFill>
              <a:srgbClr val="000A1F">
                <a:alpha val="20000"/>
              </a:srgbClr>
            </a:solidFill>
          </p:spPr>
        </p:sp>
        <p:sp>
          <p:nvSpPr>
            <p:cNvPr id="56" name="TextBox 5">
              <a:extLst>
                <a:ext uri="{FF2B5EF4-FFF2-40B4-BE49-F238E27FC236}">
                  <a16:creationId xmlns:a16="http://schemas.microsoft.com/office/drawing/2014/main" id="{25D90BD8-B740-4F87-B9F6-C56A7E6C7C5F}"/>
                </a:ext>
              </a:extLst>
            </p:cNvPr>
            <p:cNvSpPr txBox="1"/>
            <p:nvPr/>
          </p:nvSpPr>
          <p:spPr>
            <a:xfrm>
              <a:off x="0" y="-38100"/>
              <a:ext cx="2016434" cy="57657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291AEDDD-B0D2-489B-B898-193FF9EEF4FD}"/>
              </a:ext>
            </a:extLst>
          </p:cNvPr>
          <p:cNvCxnSpPr/>
          <p:nvPr/>
        </p:nvCxnSpPr>
        <p:spPr>
          <a:xfrm>
            <a:off x="4983600" y="3777244"/>
            <a:ext cx="0" cy="576514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150D3F31-8E7E-473D-B278-6C293D409FD7}"/>
              </a:ext>
            </a:extLst>
          </p:cNvPr>
          <p:cNvCxnSpPr/>
          <p:nvPr/>
        </p:nvCxnSpPr>
        <p:spPr>
          <a:xfrm>
            <a:off x="9300981" y="3777244"/>
            <a:ext cx="0" cy="576514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7EE29589-4350-4B16-A169-170E9D1AB018}"/>
              </a:ext>
            </a:extLst>
          </p:cNvPr>
          <p:cNvCxnSpPr/>
          <p:nvPr/>
        </p:nvCxnSpPr>
        <p:spPr>
          <a:xfrm>
            <a:off x="13770938" y="3816551"/>
            <a:ext cx="0" cy="576514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6378F50C-652C-4B0A-BC24-40927752D9CF}"/>
              </a:ext>
            </a:extLst>
          </p:cNvPr>
          <p:cNvCxnSpPr/>
          <p:nvPr/>
        </p:nvCxnSpPr>
        <p:spPr>
          <a:xfrm>
            <a:off x="18088319" y="3816551"/>
            <a:ext cx="0" cy="576514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A3DD5289-5713-4E07-8153-33C22D4274D6}"/>
              </a:ext>
            </a:extLst>
          </p:cNvPr>
          <p:cNvCxnSpPr/>
          <p:nvPr/>
        </p:nvCxnSpPr>
        <p:spPr>
          <a:xfrm>
            <a:off x="14178325" y="3794487"/>
            <a:ext cx="0" cy="576514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E9E622CF-4146-4EC3-AF9A-A21E75D57477}"/>
              </a:ext>
            </a:extLst>
          </p:cNvPr>
          <p:cNvCxnSpPr/>
          <p:nvPr/>
        </p:nvCxnSpPr>
        <p:spPr>
          <a:xfrm>
            <a:off x="9910073" y="3816551"/>
            <a:ext cx="0" cy="576514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1D0EC433-24AE-4887-92C1-2E6DDD16CBFB}"/>
              </a:ext>
            </a:extLst>
          </p:cNvPr>
          <p:cNvCxnSpPr/>
          <p:nvPr/>
        </p:nvCxnSpPr>
        <p:spPr>
          <a:xfrm>
            <a:off x="5394003" y="3816551"/>
            <a:ext cx="0" cy="576514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F8F422E9-F686-42F9-ADB2-E5D5698237EF}"/>
              </a:ext>
            </a:extLst>
          </p:cNvPr>
          <p:cNvCxnSpPr/>
          <p:nvPr/>
        </p:nvCxnSpPr>
        <p:spPr>
          <a:xfrm>
            <a:off x="479505" y="3777244"/>
            <a:ext cx="0" cy="576514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895B6E7F-CB0B-44EB-B8E5-64187D72E33E}"/>
              </a:ext>
            </a:extLst>
          </p:cNvPr>
          <p:cNvCxnSpPr>
            <a:cxnSpLocks/>
          </p:cNvCxnSpPr>
          <p:nvPr/>
        </p:nvCxnSpPr>
        <p:spPr>
          <a:xfrm flipH="1">
            <a:off x="479506" y="9508832"/>
            <a:ext cx="4519688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id="{CF05B7E9-FCCD-484E-B832-1FD0F752C704}"/>
              </a:ext>
            </a:extLst>
          </p:cNvPr>
          <p:cNvCxnSpPr>
            <a:cxnSpLocks/>
          </p:cNvCxnSpPr>
          <p:nvPr/>
        </p:nvCxnSpPr>
        <p:spPr>
          <a:xfrm flipH="1" flipV="1">
            <a:off x="14179463" y="9569534"/>
            <a:ext cx="3964157" cy="12157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9A0C9CA4-B4DE-442D-86D1-94C4E88AF369}"/>
              </a:ext>
            </a:extLst>
          </p:cNvPr>
          <p:cNvCxnSpPr>
            <a:cxnSpLocks/>
            <a:stCxn id="26" idx="0"/>
          </p:cNvCxnSpPr>
          <p:nvPr/>
        </p:nvCxnSpPr>
        <p:spPr>
          <a:xfrm flipH="1">
            <a:off x="5394004" y="9539858"/>
            <a:ext cx="3822326" cy="29677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83EF8037-6D47-49C0-8772-20493E112C1A}"/>
              </a:ext>
            </a:extLst>
          </p:cNvPr>
          <p:cNvCxnSpPr>
            <a:cxnSpLocks/>
          </p:cNvCxnSpPr>
          <p:nvPr/>
        </p:nvCxnSpPr>
        <p:spPr>
          <a:xfrm flipH="1">
            <a:off x="9949253" y="9547846"/>
            <a:ext cx="3822326" cy="29677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875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5442" y="1276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666"/>
            </a:stretch>
          </a:blipFill>
        </p:spPr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48B44E2A-30C0-4109-853D-C38E28A140B9}"/>
              </a:ext>
            </a:extLst>
          </p:cNvPr>
          <p:cNvSpPr txBox="1"/>
          <p:nvPr/>
        </p:nvSpPr>
        <p:spPr>
          <a:xfrm>
            <a:off x="1447037" y="234986"/>
            <a:ext cx="15819159" cy="1169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CONTRATOS Y PRORROGAS</a:t>
            </a:r>
          </a:p>
          <a:p>
            <a:pPr algn="ctr"/>
            <a:r>
              <a:rPr lang="en-US" sz="32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(Art 6 Modifica Art 46 CST).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86AB2CBE-90D5-4119-87A6-33A297434F3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0" y="239364"/>
            <a:ext cx="2381250" cy="238125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62EA1608-5888-4F71-9A79-00550F1FEEA0}"/>
              </a:ext>
            </a:extLst>
          </p:cNvPr>
          <p:cNvSpPr txBox="1"/>
          <p:nvPr/>
        </p:nvSpPr>
        <p:spPr>
          <a:xfrm>
            <a:off x="72330" y="9399101"/>
            <a:ext cx="1828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</a:tabLst>
            </a:pPr>
            <a:r>
              <a:rPr lang="es-CO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Carrera 5 # 12-16 Oficina 1108 Edif. Suramericana Teléfonos </a:t>
            </a:r>
            <a:r>
              <a:rPr lang="de-DE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Tel: (602) 880 1184  +57 315 431 9589 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www.campoabogados.com</a:t>
            </a: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  Cali - Colombia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770C1D9A-4DC2-462D-8731-E124EE804D3E}"/>
              </a:ext>
            </a:extLst>
          </p:cNvPr>
          <p:cNvSpPr/>
          <p:nvPr/>
        </p:nvSpPr>
        <p:spPr>
          <a:xfrm flipH="1">
            <a:off x="326311" y="9776483"/>
            <a:ext cx="707704" cy="337125"/>
          </a:xfrm>
          <a:custGeom>
            <a:avLst/>
            <a:gdLst/>
            <a:ahLst/>
            <a:cxnLst/>
            <a:rect l="l" t="t" r="r" b="b"/>
            <a:pathLst>
              <a:path w="707704" h="337125">
                <a:moveTo>
                  <a:pt x="707704" y="0"/>
                </a:moveTo>
                <a:lnTo>
                  <a:pt x="0" y="0"/>
                </a:lnTo>
                <a:lnTo>
                  <a:pt x="0" y="337125"/>
                </a:lnTo>
                <a:lnTo>
                  <a:pt x="707704" y="337125"/>
                </a:lnTo>
                <a:lnTo>
                  <a:pt x="7077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5">
            <a:extLst>
              <a:ext uri="{FF2B5EF4-FFF2-40B4-BE49-F238E27FC236}">
                <a16:creationId xmlns:a16="http://schemas.microsoft.com/office/drawing/2014/main" id="{1D15E571-DE8A-43E1-967D-CA88FC471B3B}"/>
              </a:ext>
            </a:extLst>
          </p:cNvPr>
          <p:cNvSpPr txBox="1"/>
          <p:nvPr/>
        </p:nvSpPr>
        <p:spPr>
          <a:xfrm rot="5400000">
            <a:off x="6215970" y="-3112359"/>
            <a:ext cx="6044281" cy="1824443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774"/>
              </a:lnSpc>
            </a:pPr>
            <a:endParaRPr/>
          </a:p>
        </p:txBody>
      </p:sp>
      <p:grpSp>
        <p:nvGrpSpPr>
          <p:cNvPr id="32" name="Group 3">
            <a:extLst>
              <a:ext uri="{FF2B5EF4-FFF2-40B4-BE49-F238E27FC236}">
                <a16:creationId xmlns:a16="http://schemas.microsoft.com/office/drawing/2014/main" id="{C2245DF7-448D-431F-9830-B8BD06649341}"/>
              </a:ext>
            </a:extLst>
          </p:cNvPr>
          <p:cNvGrpSpPr/>
          <p:nvPr/>
        </p:nvGrpSpPr>
        <p:grpSpPr>
          <a:xfrm rot="5400000">
            <a:off x="4167925" y="458110"/>
            <a:ext cx="3690749" cy="5759045"/>
            <a:chOff x="0" y="-38100"/>
            <a:chExt cx="1317065" cy="1335273"/>
          </a:xfrm>
        </p:grpSpPr>
        <p:sp>
          <p:nvSpPr>
            <p:cNvPr id="34" name="TextBox 5">
              <a:extLst>
                <a:ext uri="{FF2B5EF4-FFF2-40B4-BE49-F238E27FC236}">
                  <a16:creationId xmlns:a16="http://schemas.microsoft.com/office/drawing/2014/main" id="{23DD775D-8B7F-41F1-8246-17DA6F22A6A9}"/>
                </a:ext>
              </a:extLst>
            </p:cNvPr>
            <p:cNvSpPr txBox="1"/>
            <p:nvPr/>
          </p:nvSpPr>
          <p:spPr>
            <a:xfrm>
              <a:off x="0" y="-38100"/>
              <a:ext cx="1248985" cy="13352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  <p:sp>
          <p:nvSpPr>
            <p:cNvPr id="33" name="Freeform 4">
              <a:extLst>
                <a:ext uri="{FF2B5EF4-FFF2-40B4-BE49-F238E27FC236}">
                  <a16:creationId xmlns:a16="http://schemas.microsoft.com/office/drawing/2014/main" id="{6384EB5E-BE59-48BB-90CB-C18B9E0922F2}"/>
                </a:ext>
              </a:extLst>
            </p:cNvPr>
            <p:cNvSpPr/>
            <p:nvPr/>
          </p:nvSpPr>
          <p:spPr>
            <a:xfrm>
              <a:off x="68080" y="-5802"/>
              <a:ext cx="1248985" cy="1297173"/>
            </a:xfrm>
            <a:custGeom>
              <a:avLst/>
              <a:gdLst/>
              <a:ahLst/>
              <a:cxnLst/>
              <a:rect l="l" t="t" r="r" b="b"/>
              <a:pathLst>
                <a:path w="1248985" h="1297173">
                  <a:moveTo>
                    <a:pt x="45711" y="0"/>
                  </a:moveTo>
                  <a:lnTo>
                    <a:pt x="1203274" y="0"/>
                  </a:lnTo>
                  <a:cubicBezTo>
                    <a:pt x="1215397" y="0"/>
                    <a:pt x="1227024" y="4816"/>
                    <a:pt x="1235597" y="13389"/>
                  </a:cubicBezTo>
                  <a:cubicBezTo>
                    <a:pt x="1244169" y="21961"/>
                    <a:pt x="1248985" y="33588"/>
                    <a:pt x="1248985" y="45711"/>
                  </a:cubicBezTo>
                  <a:lnTo>
                    <a:pt x="1248985" y="1251461"/>
                  </a:lnTo>
                  <a:cubicBezTo>
                    <a:pt x="1248985" y="1276707"/>
                    <a:pt x="1228519" y="1297173"/>
                    <a:pt x="1203274" y="1297173"/>
                  </a:cubicBezTo>
                  <a:lnTo>
                    <a:pt x="45711" y="1297173"/>
                  </a:lnTo>
                  <a:cubicBezTo>
                    <a:pt x="33588" y="1297173"/>
                    <a:pt x="21961" y="1292357"/>
                    <a:pt x="13389" y="1283784"/>
                  </a:cubicBezTo>
                  <a:cubicBezTo>
                    <a:pt x="4816" y="1275212"/>
                    <a:pt x="0" y="1263585"/>
                    <a:pt x="0" y="1251461"/>
                  </a:cubicBezTo>
                  <a:lnTo>
                    <a:pt x="0" y="45711"/>
                  </a:lnTo>
                  <a:cubicBezTo>
                    <a:pt x="0" y="33588"/>
                    <a:pt x="4816" y="21961"/>
                    <a:pt x="13389" y="13389"/>
                  </a:cubicBezTo>
                  <a:cubicBezTo>
                    <a:pt x="21961" y="4816"/>
                    <a:pt x="33588" y="0"/>
                    <a:pt x="45711" y="0"/>
                  </a:cubicBezTo>
                  <a:close/>
                </a:path>
              </a:pathLst>
            </a:custGeom>
            <a:solidFill>
              <a:srgbClr val="000A1F">
                <a:alpha val="60000"/>
              </a:srgbClr>
            </a:solidFill>
          </p:spPr>
        </p:sp>
      </p:grpSp>
      <p:sp>
        <p:nvSpPr>
          <p:cNvPr id="18" name="TextBox 11">
            <a:extLst>
              <a:ext uri="{FF2B5EF4-FFF2-40B4-BE49-F238E27FC236}">
                <a16:creationId xmlns:a16="http://schemas.microsoft.com/office/drawing/2014/main" id="{06B890D1-11CA-44E3-B12F-BF49A78236CD}"/>
              </a:ext>
            </a:extLst>
          </p:cNvPr>
          <p:cNvSpPr txBox="1"/>
          <p:nvPr/>
        </p:nvSpPr>
        <p:spPr>
          <a:xfrm>
            <a:off x="3738066" y="2507949"/>
            <a:ext cx="4436189" cy="2400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5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ufuli Arabic"/>
                <a:sym typeface="Tufuli Arabic"/>
              </a:rPr>
              <a:t>POR ESCRITO</a:t>
            </a:r>
          </a:p>
          <a:p>
            <a:pPr algn="ctr">
              <a:spcBef>
                <a:spcPct val="0"/>
              </a:spcBef>
            </a:pPr>
            <a:r>
              <a:rPr lang="es-CO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Dos limites, Máximo 4 prorrogas y máximo 4 años.</a:t>
            </a:r>
            <a:endParaRPr lang="es-CO" sz="2500" b="1" dirty="0">
              <a:solidFill>
                <a:schemeClr val="accent1">
                  <a:lumMod val="20000"/>
                  <a:lumOff val="80000"/>
                </a:schemeClr>
              </a:solidFill>
              <a:latin typeface="TT Interphases" panose="020B0604020202020204" charset="0"/>
              <a:cs typeface="Tufuli Arabic"/>
              <a:sym typeface="Tufuli Arabic"/>
            </a:endParaRPr>
          </a:p>
          <a:p>
            <a:pPr algn="ctr">
              <a:spcBef>
                <a:spcPct val="0"/>
              </a:spcBef>
            </a:pPr>
            <a:r>
              <a:rPr lang="es-CO" sz="25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ufuli Arabic"/>
                <a:sym typeface="Tufuli Arabic"/>
              </a:rPr>
              <a:t>Para contratos vigentes los 4 años  se cuentan a partir de la Vigencia</a:t>
            </a:r>
            <a:r>
              <a:rPr lang="es-CO" sz="25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ufuli Arabic"/>
                <a:sym typeface="Tufuli Arabic"/>
              </a:rPr>
              <a:t> </a:t>
            </a:r>
            <a:r>
              <a:rPr lang="en-US" sz="25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ufuli Arabic"/>
                <a:sym typeface="Tufuli Arabic"/>
              </a:rPr>
              <a:t>(</a:t>
            </a:r>
            <a:r>
              <a:rPr lang="es-CO" sz="25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ufuli Arabic"/>
                <a:sym typeface="Tufuli Arabic"/>
              </a:rPr>
              <a:t>25/06/2025).</a:t>
            </a:r>
            <a:endParaRPr lang="en-US" sz="2500" b="1" dirty="0">
              <a:solidFill>
                <a:schemeClr val="accent1">
                  <a:lumMod val="20000"/>
                  <a:lumOff val="80000"/>
                </a:schemeClr>
              </a:solidFill>
              <a:latin typeface="TT Interphases" panose="020B0604020202020204" charset="0"/>
              <a:cs typeface="Tufuli Arabic"/>
              <a:sym typeface="Tufuli Arabic"/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B53C3D21-1EA5-4185-91F5-8C623C57CF3A}"/>
              </a:ext>
            </a:extLst>
          </p:cNvPr>
          <p:cNvSpPr txBox="1"/>
          <p:nvPr/>
        </p:nvSpPr>
        <p:spPr>
          <a:xfrm>
            <a:off x="3584656" y="1776471"/>
            <a:ext cx="4743426" cy="5446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1"/>
              </a:lnSpc>
              <a:spcBef>
                <a:spcPct val="0"/>
              </a:spcBef>
            </a:pP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cs typeface="Tufuli Arabic"/>
                <a:sym typeface="Tufuli Arabic"/>
              </a:rPr>
              <a:t>Co</a:t>
            </a:r>
            <a:r>
              <a:rPr lang="en-US" sz="3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cs typeface="TT Interphases"/>
                <a:sym typeface="Tufuli Arabic"/>
              </a:rPr>
              <a:t>ntratoT</a:t>
            </a:r>
            <a:r>
              <a:rPr lang="es-CO" sz="3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cs typeface="TT Interphases"/>
              </a:rPr>
              <a:t>érmino</a:t>
            </a:r>
            <a:r>
              <a:rPr lang="en-US" sz="3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cs typeface="TT Interphases"/>
                <a:sym typeface="Tufuli Arabic"/>
              </a:rPr>
              <a:t> </a:t>
            </a: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cs typeface="Tufuli Arabic"/>
                <a:sym typeface="Tufuli Arabic"/>
              </a:rPr>
              <a:t>Fijo.</a:t>
            </a:r>
          </a:p>
        </p:txBody>
      </p:sp>
      <p:grpSp>
        <p:nvGrpSpPr>
          <p:cNvPr id="42" name="Group 3">
            <a:extLst>
              <a:ext uri="{FF2B5EF4-FFF2-40B4-BE49-F238E27FC236}">
                <a16:creationId xmlns:a16="http://schemas.microsoft.com/office/drawing/2014/main" id="{90991166-5CFA-4516-953E-F7C160150623}"/>
              </a:ext>
            </a:extLst>
          </p:cNvPr>
          <p:cNvGrpSpPr/>
          <p:nvPr/>
        </p:nvGrpSpPr>
        <p:grpSpPr>
          <a:xfrm rot="5400000">
            <a:off x="11026348" y="-599370"/>
            <a:ext cx="3630470" cy="7875736"/>
            <a:chOff x="0" y="-38100"/>
            <a:chExt cx="1295554" cy="1826042"/>
          </a:xfrm>
        </p:grpSpPr>
        <p:sp>
          <p:nvSpPr>
            <p:cNvPr id="43" name="TextBox 5">
              <a:extLst>
                <a:ext uri="{FF2B5EF4-FFF2-40B4-BE49-F238E27FC236}">
                  <a16:creationId xmlns:a16="http://schemas.microsoft.com/office/drawing/2014/main" id="{715324E9-094E-488C-B8DD-751A90FBBD70}"/>
                </a:ext>
              </a:extLst>
            </p:cNvPr>
            <p:cNvSpPr txBox="1"/>
            <p:nvPr/>
          </p:nvSpPr>
          <p:spPr>
            <a:xfrm>
              <a:off x="0" y="-38100"/>
              <a:ext cx="1248985" cy="13352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  <p:sp>
          <p:nvSpPr>
            <p:cNvPr id="44" name="Freeform 4">
              <a:extLst>
                <a:ext uri="{FF2B5EF4-FFF2-40B4-BE49-F238E27FC236}">
                  <a16:creationId xmlns:a16="http://schemas.microsoft.com/office/drawing/2014/main" id="{CAD5F046-19B0-45BC-8965-CF3554DD88F2}"/>
                </a:ext>
              </a:extLst>
            </p:cNvPr>
            <p:cNvSpPr/>
            <p:nvPr/>
          </p:nvSpPr>
          <p:spPr>
            <a:xfrm>
              <a:off x="46569" y="490769"/>
              <a:ext cx="1248985" cy="1297173"/>
            </a:xfrm>
            <a:custGeom>
              <a:avLst/>
              <a:gdLst/>
              <a:ahLst/>
              <a:cxnLst/>
              <a:rect l="l" t="t" r="r" b="b"/>
              <a:pathLst>
                <a:path w="1248985" h="1297173">
                  <a:moveTo>
                    <a:pt x="45711" y="0"/>
                  </a:moveTo>
                  <a:lnTo>
                    <a:pt x="1203274" y="0"/>
                  </a:lnTo>
                  <a:cubicBezTo>
                    <a:pt x="1215397" y="0"/>
                    <a:pt x="1227024" y="4816"/>
                    <a:pt x="1235597" y="13389"/>
                  </a:cubicBezTo>
                  <a:cubicBezTo>
                    <a:pt x="1244169" y="21961"/>
                    <a:pt x="1248985" y="33588"/>
                    <a:pt x="1248985" y="45711"/>
                  </a:cubicBezTo>
                  <a:lnTo>
                    <a:pt x="1248985" y="1251461"/>
                  </a:lnTo>
                  <a:cubicBezTo>
                    <a:pt x="1248985" y="1276707"/>
                    <a:pt x="1228519" y="1297173"/>
                    <a:pt x="1203274" y="1297173"/>
                  </a:cubicBezTo>
                  <a:lnTo>
                    <a:pt x="45711" y="1297173"/>
                  </a:lnTo>
                  <a:cubicBezTo>
                    <a:pt x="33588" y="1297173"/>
                    <a:pt x="21961" y="1292357"/>
                    <a:pt x="13389" y="1283784"/>
                  </a:cubicBezTo>
                  <a:cubicBezTo>
                    <a:pt x="4816" y="1275212"/>
                    <a:pt x="0" y="1263585"/>
                    <a:pt x="0" y="1251461"/>
                  </a:cubicBezTo>
                  <a:lnTo>
                    <a:pt x="0" y="45711"/>
                  </a:lnTo>
                  <a:cubicBezTo>
                    <a:pt x="0" y="33588"/>
                    <a:pt x="4816" y="21961"/>
                    <a:pt x="13389" y="13389"/>
                  </a:cubicBezTo>
                  <a:cubicBezTo>
                    <a:pt x="21961" y="4816"/>
                    <a:pt x="33588" y="0"/>
                    <a:pt x="45711" y="0"/>
                  </a:cubicBezTo>
                  <a:close/>
                </a:path>
              </a:pathLst>
            </a:custGeom>
            <a:solidFill>
              <a:srgbClr val="000A1F">
                <a:alpha val="60000"/>
              </a:srgbClr>
            </a:solidFill>
          </p:spPr>
        </p:sp>
      </p:grpSp>
      <p:sp>
        <p:nvSpPr>
          <p:cNvPr id="20" name="TextBox 11">
            <a:extLst>
              <a:ext uri="{FF2B5EF4-FFF2-40B4-BE49-F238E27FC236}">
                <a16:creationId xmlns:a16="http://schemas.microsoft.com/office/drawing/2014/main" id="{C5DB286F-1B03-4A5D-A4E6-A79DC64B8C5B}"/>
              </a:ext>
            </a:extLst>
          </p:cNvPr>
          <p:cNvSpPr txBox="1"/>
          <p:nvPr/>
        </p:nvSpPr>
        <p:spPr>
          <a:xfrm>
            <a:off x="8562608" y="2734844"/>
            <a:ext cx="5689960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algn="ctr">
              <a:spcBef>
                <a:spcPct val="0"/>
              </a:spcBef>
            </a:pPr>
            <a:r>
              <a:rPr lang="en-US" sz="25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ufuli Arabic"/>
                <a:sym typeface="Tufuli Arabic"/>
              </a:rPr>
              <a:t>Contrato termino Fijo inferior </a:t>
            </a:r>
            <a:r>
              <a:rPr lang="en-US" sz="25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ufuli Arabic"/>
                <a:sym typeface="Tufuli Arabic"/>
              </a:rPr>
              <a:t>            (1</a:t>
            </a:r>
            <a:r>
              <a:rPr lang="en-US" sz="25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ufuli Arabic"/>
                <a:sym typeface="Tufuli Arabic"/>
              </a:rPr>
              <a:t>) </a:t>
            </a:r>
            <a:r>
              <a:rPr lang="en-US" sz="25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ufuli Arabic"/>
                <a:sym typeface="Tufuli Arabic"/>
              </a:rPr>
              <a:t>a</a:t>
            </a:r>
            <a:r>
              <a:rPr lang="es-CO" sz="25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ufuli Arabic"/>
                <a:sym typeface="Tufuli Arabic"/>
              </a:rPr>
              <a:t>ño, después de la  </a:t>
            </a:r>
            <a:r>
              <a:rPr lang="es-CO" sz="25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ufuli Arabic"/>
                <a:sym typeface="Tufuli Arabic"/>
              </a:rPr>
              <a:t>4 prorroga </a:t>
            </a:r>
            <a:r>
              <a:rPr lang="es-CO" sz="25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ufuli Arabic"/>
                <a:sym typeface="Tufuli Arabic"/>
              </a:rPr>
              <a:t>   NO podrá renovarse                                   </a:t>
            </a:r>
            <a:r>
              <a:rPr lang="es-CO" sz="25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ufuli Arabic"/>
                <a:sym typeface="Tufuli Arabic"/>
              </a:rPr>
              <a:t>por menos de 1 año</a:t>
            </a:r>
            <a:r>
              <a:rPr lang="es-CO" sz="25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ufuli Arabic"/>
                <a:sym typeface="Tufuli Arabic"/>
              </a:rPr>
              <a:t>.                                               </a:t>
            </a:r>
            <a:r>
              <a:rPr lang="es-CO" sz="2500" i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ufuli Arabic"/>
                <a:sym typeface="Tufuli Arabic"/>
              </a:rPr>
              <a:t>SIN superar los 4 años</a:t>
            </a:r>
            <a:r>
              <a:rPr lang="es-CO" sz="2500" i="1" u="sng" dirty="0">
                <a:solidFill>
                  <a:schemeClr val="bg1"/>
                </a:solidFill>
                <a:latin typeface="TT Interphases" panose="020B0604020202020204" charset="0"/>
                <a:cs typeface="Tufuli Arabic"/>
                <a:sym typeface="Tufuli Arabic"/>
              </a:rPr>
              <a:t>.                                     </a:t>
            </a:r>
            <a:endParaRPr lang="en-US" sz="2500" i="1" u="sng" dirty="0">
              <a:solidFill>
                <a:schemeClr val="bg1"/>
              </a:solidFill>
              <a:latin typeface="TT Interphases" panose="020B0604020202020204" charset="0"/>
              <a:cs typeface="Tufuli Arabic"/>
              <a:sym typeface="Tufuli Arabic"/>
            </a:endParaRPr>
          </a:p>
        </p:txBody>
      </p:sp>
      <p:grpSp>
        <p:nvGrpSpPr>
          <p:cNvPr id="45" name="Group 3">
            <a:extLst>
              <a:ext uri="{FF2B5EF4-FFF2-40B4-BE49-F238E27FC236}">
                <a16:creationId xmlns:a16="http://schemas.microsoft.com/office/drawing/2014/main" id="{2409605C-AADE-4FFA-95BE-277974DB139D}"/>
              </a:ext>
            </a:extLst>
          </p:cNvPr>
          <p:cNvGrpSpPr/>
          <p:nvPr/>
        </p:nvGrpSpPr>
        <p:grpSpPr>
          <a:xfrm rot="5400000">
            <a:off x="9937863" y="4189253"/>
            <a:ext cx="3690749" cy="5759045"/>
            <a:chOff x="0" y="-38100"/>
            <a:chExt cx="1317065" cy="1335273"/>
          </a:xfrm>
        </p:grpSpPr>
        <p:sp>
          <p:nvSpPr>
            <p:cNvPr id="46" name="TextBox 5">
              <a:extLst>
                <a:ext uri="{FF2B5EF4-FFF2-40B4-BE49-F238E27FC236}">
                  <a16:creationId xmlns:a16="http://schemas.microsoft.com/office/drawing/2014/main" id="{A8C20B9D-94F5-4104-9020-DD1DFA7620B2}"/>
                </a:ext>
              </a:extLst>
            </p:cNvPr>
            <p:cNvSpPr txBox="1"/>
            <p:nvPr/>
          </p:nvSpPr>
          <p:spPr>
            <a:xfrm>
              <a:off x="0" y="-38100"/>
              <a:ext cx="1248985" cy="13352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  <p:sp>
          <p:nvSpPr>
            <p:cNvPr id="47" name="Freeform 4">
              <a:extLst>
                <a:ext uri="{FF2B5EF4-FFF2-40B4-BE49-F238E27FC236}">
                  <a16:creationId xmlns:a16="http://schemas.microsoft.com/office/drawing/2014/main" id="{016929D1-9C20-4A7D-B523-CC5F5ED1A400}"/>
                </a:ext>
              </a:extLst>
            </p:cNvPr>
            <p:cNvSpPr/>
            <p:nvPr/>
          </p:nvSpPr>
          <p:spPr>
            <a:xfrm>
              <a:off x="68080" y="-5802"/>
              <a:ext cx="1248985" cy="1297173"/>
            </a:xfrm>
            <a:custGeom>
              <a:avLst/>
              <a:gdLst/>
              <a:ahLst/>
              <a:cxnLst/>
              <a:rect l="l" t="t" r="r" b="b"/>
              <a:pathLst>
                <a:path w="1248985" h="1297173">
                  <a:moveTo>
                    <a:pt x="45711" y="0"/>
                  </a:moveTo>
                  <a:lnTo>
                    <a:pt x="1203274" y="0"/>
                  </a:lnTo>
                  <a:cubicBezTo>
                    <a:pt x="1215397" y="0"/>
                    <a:pt x="1227024" y="4816"/>
                    <a:pt x="1235597" y="13389"/>
                  </a:cubicBezTo>
                  <a:cubicBezTo>
                    <a:pt x="1244169" y="21961"/>
                    <a:pt x="1248985" y="33588"/>
                    <a:pt x="1248985" y="45711"/>
                  </a:cubicBezTo>
                  <a:lnTo>
                    <a:pt x="1248985" y="1251461"/>
                  </a:lnTo>
                  <a:cubicBezTo>
                    <a:pt x="1248985" y="1276707"/>
                    <a:pt x="1228519" y="1297173"/>
                    <a:pt x="1203274" y="1297173"/>
                  </a:cubicBezTo>
                  <a:lnTo>
                    <a:pt x="45711" y="1297173"/>
                  </a:lnTo>
                  <a:cubicBezTo>
                    <a:pt x="33588" y="1297173"/>
                    <a:pt x="21961" y="1292357"/>
                    <a:pt x="13389" y="1283784"/>
                  </a:cubicBezTo>
                  <a:cubicBezTo>
                    <a:pt x="4816" y="1275212"/>
                    <a:pt x="0" y="1263585"/>
                    <a:pt x="0" y="1251461"/>
                  </a:cubicBezTo>
                  <a:lnTo>
                    <a:pt x="0" y="45711"/>
                  </a:lnTo>
                  <a:cubicBezTo>
                    <a:pt x="0" y="33588"/>
                    <a:pt x="4816" y="21961"/>
                    <a:pt x="13389" y="13389"/>
                  </a:cubicBezTo>
                  <a:cubicBezTo>
                    <a:pt x="21961" y="4816"/>
                    <a:pt x="33588" y="0"/>
                    <a:pt x="45711" y="0"/>
                  </a:cubicBezTo>
                  <a:close/>
                </a:path>
              </a:pathLst>
            </a:custGeom>
            <a:solidFill>
              <a:srgbClr val="000A1F">
                <a:alpha val="60000"/>
              </a:srgbClr>
            </a:solidFill>
          </p:spPr>
        </p:sp>
      </p:grpSp>
      <p:sp>
        <p:nvSpPr>
          <p:cNvPr id="23" name="TextBox 11">
            <a:extLst>
              <a:ext uri="{FF2B5EF4-FFF2-40B4-BE49-F238E27FC236}">
                <a16:creationId xmlns:a16="http://schemas.microsoft.com/office/drawing/2014/main" id="{827799EC-F8B7-4DB2-982E-754980F6201C}"/>
              </a:ext>
            </a:extLst>
          </p:cNvPr>
          <p:cNvSpPr txBox="1"/>
          <p:nvPr/>
        </p:nvSpPr>
        <p:spPr>
          <a:xfrm>
            <a:off x="9365281" y="5538714"/>
            <a:ext cx="4743426" cy="5446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1"/>
              </a:lnSpc>
              <a:spcBef>
                <a:spcPct val="0"/>
              </a:spcBef>
            </a:pP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cs typeface="Tufuli Arabic"/>
                <a:sym typeface="Tufuli Arabic"/>
              </a:rPr>
              <a:t>Contrato Obra o Labor.</a:t>
            </a: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AA7D1DCE-DB36-4E2F-A1DF-EAF0FDF421BA}"/>
              </a:ext>
            </a:extLst>
          </p:cNvPr>
          <p:cNvSpPr txBox="1"/>
          <p:nvPr/>
        </p:nvSpPr>
        <p:spPr>
          <a:xfrm>
            <a:off x="9004195" y="6170536"/>
            <a:ext cx="5443807" cy="27392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s-CO" sz="25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ufuli Arabic"/>
                <a:sym typeface="Tufuli Arabic"/>
              </a:rPr>
              <a:t>Deberá celebrarse por escrito e indicar de forma precisa y </a:t>
            </a:r>
          </a:p>
          <a:p>
            <a:pPr algn="ctr">
              <a:spcBef>
                <a:spcPct val="0"/>
              </a:spcBef>
            </a:pPr>
            <a:r>
              <a:rPr lang="es-CO" sz="25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ufuli Arabic"/>
                <a:sym typeface="Tufuli Arabic"/>
              </a:rPr>
              <a:t>detallada la obra o labor contratada</a:t>
            </a:r>
          </a:p>
          <a:p>
            <a:pPr algn="ctr">
              <a:spcBef>
                <a:spcPct val="0"/>
              </a:spcBef>
            </a:pPr>
            <a:r>
              <a:rPr lang="es-CO" sz="2500" i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ufuli Arabic"/>
                <a:sym typeface="Tufuli Arabic"/>
              </a:rPr>
              <a:t>Este contrato y el de </a:t>
            </a:r>
            <a:r>
              <a:rPr lang="es-CO" sz="2500" i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ufuli Arabic"/>
              </a:rPr>
              <a:t>término</a:t>
            </a:r>
            <a:r>
              <a:rPr lang="es-CO" sz="2500" i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ufuli Arabic"/>
                <a:sym typeface="Tufuli Arabic"/>
              </a:rPr>
              <a:t> fijo tendrá derecho a prestaciones sociales proporcional al tiempo laborado</a:t>
            </a:r>
            <a:r>
              <a:rPr lang="es-CO" sz="2500" i="1" u="sng" dirty="0">
                <a:solidFill>
                  <a:schemeClr val="bg1"/>
                </a:solidFill>
                <a:latin typeface="TT Interphases" panose="020B0604020202020204" charset="0"/>
                <a:cs typeface="Tufuli Arabic"/>
                <a:sym typeface="Tufuli Arabic"/>
              </a:rPr>
              <a:t>.</a:t>
            </a:r>
            <a:endParaRPr lang="en-US" sz="2500" i="1" u="sng" dirty="0">
              <a:solidFill>
                <a:schemeClr val="bg1"/>
              </a:solidFill>
              <a:latin typeface="TT Interphases" panose="020B0604020202020204" charset="0"/>
              <a:cs typeface="Tufuli Arabic"/>
              <a:sym typeface="Tufuli Arabic"/>
            </a:endParaRPr>
          </a:p>
        </p:txBody>
      </p:sp>
      <p:grpSp>
        <p:nvGrpSpPr>
          <p:cNvPr id="48" name="Group 3">
            <a:extLst>
              <a:ext uri="{FF2B5EF4-FFF2-40B4-BE49-F238E27FC236}">
                <a16:creationId xmlns:a16="http://schemas.microsoft.com/office/drawing/2014/main" id="{309DF717-75C1-4757-88EB-40F05F705F7A}"/>
              </a:ext>
            </a:extLst>
          </p:cNvPr>
          <p:cNvGrpSpPr/>
          <p:nvPr/>
        </p:nvGrpSpPr>
        <p:grpSpPr>
          <a:xfrm rot="5400000">
            <a:off x="4140093" y="4214218"/>
            <a:ext cx="3690749" cy="5759045"/>
            <a:chOff x="0" y="-38100"/>
            <a:chExt cx="1317065" cy="1335273"/>
          </a:xfrm>
        </p:grpSpPr>
        <p:sp>
          <p:nvSpPr>
            <p:cNvPr id="49" name="TextBox 5">
              <a:extLst>
                <a:ext uri="{FF2B5EF4-FFF2-40B4-BE49-F238E27FC236}">
                  <a16:creationId xmlns:a16="http://schemas.microsoft.com/office/drawing/2014/main" id="{7763E512-5EAA-4105-9D1A-B23DF5EAF043}"/>
                </a:ext>
              </a:extLst>
            </p:cNvPr>
            <p:cNvSpPr txBox="1"/>
            <p:nvPr/>
          </p:nvSpPr>
          <p:spPr>
            <a:xfrm>
              <a:off x="0" y="-38100"/>
              <a:ext cx="1248985" cy="13352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  <p:sp>
          <p:nvSpPr>
            <p:cNvPr id="50" name="Freeform 4">
              <a:extLst>
                <a:ext uri="{FF2B5EF4-FFF2-40B4-BE49-F238E27FC236}">
                  <a16:creationId xmlns:a16="http://schemas.microsoft.com/office/drawing/2014/main" id="{51346435-382B-4A6D-BDC4-3A7482F52714}"/>
                </a:ext>
              </a:extLst>
            </p:cNvPr>
            <p:cNvSpPr/>
            <p:nvPr/>
          </p:nvSpPr>
          <p:spPr>
            <a:xfrm>
              <a:off x="68080" y="-5802"/>
              <a:ext cx="1248985" cy="1297173"/>
            </a:xfrm>
            <a:custGeom>
              <a:avLst/>
              <a:gdLst/>
              <a:ahLst/>
              <a:cxnLst/>
              <a:rect l="l" t="t" r="r" b="b"/>
              <a:pathLst>
                <a:path w="1248985" h="1297173">
                  <a:moveTo>
                    <a:pt x="45711" y="0"/>
                  </a:moveTo>
                  <a:lnTo>
                    <a:pt x="1203274" y="0"/>
                  </a:lnTo>
                  <a:cubicBezTo>
                    <a:pt x="1215397" y="0"/>
                    <a:pt x="1227024" y="4816"/>
                    <a:pt x="1235597" y="13389"/>
                  </a:cubicBezTo>
                  <a:cubicBezTo>
                    <a:pt x="1244169" y="21961"/>
                    <a:pt x="1248985" y="33588"/>
                    <a:pt x="1248985" y="45711"/>
                  </a:cubicBezTo>
                  <a:lnTo>
                    <a:pt x="1248985" y="1251461"/>
                  </a:lnTo>
                  <a:cubicBezTo>
                    <a:pt x="1248985" y="1276707"/>
                    <a:pt x="1228519" y="1297173"/>
                    <a:pt x="1203274" y="1297173"/>
                  </a:cubicBezTo>
                  <a:lnTo>
                    <a:pt x="45711" y="1297173"/>
                  </a:lnTo>
                  <a:cubicBezTo>
                    <a:pt x="33588" y="1297173"/>
                    <a:pt x="21961" y="1292357"/>
                    <a:pt x="13389" y="1283784"/>
                  </a:cubicBezTo>
                  <a:cubicBezTo>
                    <a:pt x="4816" y="1275212"/>
                    <a:pt x="0" y="1263585"/>
                    <a:pt x="0" y="1251461"/>
                  </a:cubicBezTo>
                  <a:lnTo>
                    <a:pt x="0" y="45711"/>
                  </a:lnTo>
                  <a:cubicBezTo>
                    <a:pt x="0" y="33588"/>
                    <a:pt x="4816" y="21961"/>
                    <a:pt x="13389" y="13389"/>
                  </a:cubicBezTo>
                  <a:cubicBezTo>
                    <a:pt x="21961" y="4816"/>
                    <a:pt x="33588" y="0"/>
                    <a:pt x="45711" y="0"/>
                  </a:cubicBezTo>
                  <a:close/>
                </a:path>
              </a:pathLst>
            </a:custGeom>
            <a:solidFill>
              <a:srgbClr val="000A1F">
                <a:alpha val="60000"/>
              </a:srgbClr>
            </a:solidFill>
          </p:spPr>
        </p:sp>
      </p:grpSp>
      <p:sp>
        <p:nvSpPr>
          <p:cNvPr id="21" name="TextBox 11">
            <a:extLst>
              <a:ext uri="{FF2B5EF4-FFF2-40B4-BE49-F238E27FC236}">
                <a16:creationId xmlns:a16="http://schemas.microsoft.com/office/drawing/2014/main" id="{4682A8B3-8536-4B0A-A035-02DFCF367A9D}"/>
              </a:ext>
            </a:extLst>
          </p:cNvPr>
          <p:cNvSpPr txBox="1"/>
          <p:nvPr/>
        </p:nvSpPr>
        <p:spPr>
          <a:xfrm>
            <a:off x="3642610" y="5489828"/>
            <a:ext cx="4743426" cy="5446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1"/>
              </a:lnSpc>
              <a:spcBef>
                <a:spcPct val="0"/>
              </a:spcBef>
            </a:pP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cs typeface="Tufuli Arabic"/>
                <a:sym typeface="Tufuli Arabic"/>
              </a:rPr>
              <a:t>Prorroga Automatica.</a:t>
            </a: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86F3C57D-0F55-4013-9844-803B6E6C727A}"/>
              </a:ext>
            </a:extLst>
          </p:cNvPr>
          <p:cNvSpPr txBox="1"/>
          <p:nvPr/>
        </p:nvSpPr>
        <p:spPr>
          <a:xfrm>
            <a:off x="3497000" y="6097131"/>
            <a:ext cx="4918322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s-CO" sz="25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ufuli Arabic"/>
              </a:rPr>
              <a:t>Si con </a:t>
            </a:r>
            <a:r>
              <a:rPr lang="es-CO" sz="25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ufuli Arabic"/>
              </a:rPr>
              <a:t>30 días de antelación</a:t>
            </a:r>
            <a:r>
              <a:rPr lang="es-CO" sz="25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ufuli Arabic"/>
              </a:rPr>
              <a:t> al vencimiento del plazo pactado o su prorroga, ninguna de las partes manifiesta la intención de terminar el contrato, este se entenderá por renovado.                                            </a:t>
            </a:r>
            <a:r>
              <a:rPr lang="es-CO" sz="2500" i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ufuli Arabic"/>
              </a:rPr>
              <a:t>SIN superar los 4 años</a:t>
            </a:r>
            <a:r>
              <a:rPr lang="es-CO" sz="25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ufuli Arabic"/>
              </a:rPr>
              <a:t>.</a:t>
            </a:r>
          </a:p>
          <a:p>
            <a:pPr algn="ctr">
              <a:spcBef>
                <a:spcPct val="0"/>
              </a:spcBef>
            </a:pPr>
            <a:endParaRPr lang="en-US" sz="2500" dirty="0">
              <a:solidFill>
                <a:schemeClr val="bg1"/>
              </a:solidFill>
              <a:latin typeface="TT Interphases" panose="020B0604020202020204" charset="0"/>
              <a:cs typeface="Tufuli Arabic"/>
              <a:sym typeface="Tufuli Arabic"/>
            </a:endParaRP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9808C3FD-1109-48FB-ABF8-211FE9CDD34F}"/>
              </a:ext>
            </a:extLst>
          </p:cNvPr>
          <p:cNvSpPr txBox="1"/>
          <p:nvPr/>
        </p:nvSpPr>
        <p:spPr>
          <a:xfrm>
            <a:off x="9179376" y="1868542"/>
            <a:ext cx="4743426" cy="5446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1"/>
              </a:lnSpc>
              <a:spcBef>
                <a:spcPct val="0"/>
              </a:spcBef>
            </a:pP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cs typeface="Tufuli Arabic"/>
                <a:sym typeface="Tufuli Arabic"/>
              </a:rPr>
              <a:t>Prorroga Pactada. </a:t>
            </a:r>
          </a:p>
        </p:txBody>
      </p:sp>
    </p:spTree>
    <p:extLst>
      <p:ext uri="{BB962C8B-B14F-4D97-AF65-F5344CB8AC3E}">
        <p14:creationId xmlns:p14="http://schemas.microsoft.com/office/powerpoint/2010/main" val="3043995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666"/>
            </a:stretch>
          </a:blipFill>
        </p:spPr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86AB2CBE-90D5-4119-87A6-33A297434F3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0" y="239364"/>
            <a:ext cx="2381250" cy="238125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C3B8919-905A-470A-BD2A-3B48F12A0008}"/>
              </a:ext>
            </a:extLst>
          </p:cNvPr>
          <p:cNvSpPr txBox="1"/>
          <p:nvPr/>
        </p:nvSpPr>
        <p:spPr>
          <a:xfrm>
            <a:off x="72330" y="9399101"/>
            <a:ext cx="1828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</a:tabLst>
            </a:pPr>
            <a:r>
              <a:rPr lang="es-CO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Carrera 5 # 12-16 Oficina 1108 Edif. Suramericana Teléfonos </a:t>
            </a:r>
            <a:r>
              <a:rPr lang="de-DE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Tel: (602) 880 1184  +57 315 431 9589 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www.campoabogados.com</a:t>
            </a: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  Cali - Colombia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id="{D9B7CD0D-C654-44B1-934C-3C9CAA767CC7}"/>
              </a:ext>
            </a:extLst>
          </p:cNvPr>
          <p:cNvSpPr txBox="1"/>
          <p:nvPr/>
        </p:nvSpPr>
        <p:spPr>
          <a:xfrm>
            <a:off x="1524000" y="450567"/>
            <a:ext cx="14362255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RIT-REGLAMENTO INTERNO DE TRABAJO.</a:t>
            </a:r>
          </a:p>
        </p:txBody>
      </p:sp>
      <p:sp>
        <p:nvSpPr>
          <p:cNvPr id="10" name="Freeform 28">
            <a:extLst>
              <a:ext uri="{FF2B5EF4-FFF2-40B4-BE49-F238E27FC236}">
                <a16:creationId xmlns:a16="http://schemas.microsoft.com/office/drawing/2014/main" id="{18B91CB9-8D10-4103-89F0-35605B09448E}"/>
              </a:ext>
            </a:extLst>
          </p:cNvPr>
          <p:cNvSpPr/>
          <p:nvPr/>
        </p:nvSpPr>
        <p:spPr>
          <a:xfrm flipH="1">
            <a:off x="326311" y="9776483"/>
            <a:ext cx="707704" cy="337125"/>
          </a:xfrm>
          <a:custGeom>
            <a:avLst/>
            <a:gdLst/>
            <a:ahLst/>
            <a:cxnLst/>
            <a:rect l="l" t="t" r="r" b="b"/>
            <a:pathLst>
              <a:path w="707704" h="337125">
                <a:moveTo>
                  <a:pt x="707704" y="0"/>
                </a:moveTo>
                <a:lnTo>
                  <a:pt x="0" y="0"/>
                </a:lnTo>
                <a:lnTo>
                  <a:pt x="0" y="337125"/>
                </a:lnTo>
                <a:lnTo>
                  <a:pt x="707704" y="337125"/>
                </a:lnTo>
                <a:lnTo>
                  <a:pt x="7077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482C3145-FF7B-4192-A109-DCFD99F3101B}"/>
              </a:ext>
            </a:extLst>
          </p:cNvPr>
          <p:cNvGrpSpPr/>
          <p:nvPr/>
        </p:nvGrpSpPr>
        <p:grpSpPr>
          <a:xfrm rot="5400000">
            <a:off x="10922384" y="-513073"/>
            <a:ext cx="2409945" cy="11201400"/>
            <a:chOff x="0" y="0"/>
            <a:chExt cx="1248985" cy="1297173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3CD7F75-01A4-44D2-9868-1513228DB369}"/>
                </a:ext>
              </a:extLst>
            </p:cNvPr>
            <p:cNvSpPr/>
            <p:nvPr/>
          </p:nvSpPr>
          <p:spPr>
            <a:xfrm>
              <a:off x="0" y="0"/>
              <a:ext cx="1248985" cy="1297173"/>
            </a:xfrm>
            <a:custGeom>
              <a:avLst/>
              <a:gdLst/>
              <a:ahLst/>
              <a:cxnLst/>
              <a:rect l="l" t="t" r="r" b="b"/>
              <a:pathLst>
                <a:path w="1248985" h="1297173">
                  <a:moveTo>
                    <a:pt x="45711" y="0"/>
                  </a:moveTo>
                  <a:lnTo>
                    <a:pt x="1203274" y="0"/>
                  </a:lnTo>
                  <a:cubicBezTo>
                    <a:pt x="1215397" y="0"/>
                    <a:pt x="1227024" y="4816"/>
                    <a:pt x="1235597" y="13389"/>
                  </a:cubicBezTo>
                  <a:cubicBezTo>
                    <a:pt x="1244169" y="21961"/>
                    <a:pt x="1248985" y="33588"/>
                    <a:pt x="1248985" y="45711"/>
                  </a:cubicBezTo>
                  <a:lnTo>
                    <a:pt x="1248985" y="1251461"/>
                  </a:lnTo>
                  <a:cubicBezTo>
                    <a:pt x="1248985" y="1276707"/>
                    <a:pt x="1228519" y="1297173"/>
                    <a:pt x="1203274" y="1297173"/>
                  </a:cubicBezTo>
                  <a:lnTo>
                    <a:pt x="45711" y="1297173"/>
                  </a:lnTo>
                  <a:cubicBezTo>
                    <a:pt x="33588" y="1297173"/>
                    <a:pt x="21961" y="1292357"/>
                    <a:pt x="13389" y="1283784"/>
                  </a:cubicBezTo>
                  <a:cubicBezTo>
                    <a:pt x="4816" y="1275212"/>
                    <a:pt x="0" y="1263585"/>
                    <a:pt x="0" y="1251461"/>
                  </a:cubicBezTo>
                  <a:lnTo>
                    <a:pt x="0" y="45711"/>
                  </a:lnTo>
                  <a:cubicBezTo>
                    <a:pt x="0" y="33588"/>
                    <a:pt x="4816" y="21961"/>
                    <a:pt x="13389" y="13389"/>
                  </a:cubicBezTo>
                  <a:cubicBezTo>
                    <a:pt x="21961" y="4816"/>
                    <a:pt x="33588" y="0"/>
                    <a:pt x="45711" y="0"/>
                  </a:cubicBezTo>
                  <a:close/>
                </a:path>
              </a:pathLst>
            </a:custGeom>
            <a:solidFill>
              <a:srgbClr val="000A1F">
                <a:alpha val="50196"/>
              </a:srgbClr>
            </a:solidFill>
          </p:spPr>
          <p:txBody>
            <a:bodyPr/>
            <a:lstStyle/>
            <a:p>
              <a:endParaRPr lang="es-CO" dirty="0"/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EBBC88FA-F864-4647-8FFA-7FF7A5185E94}"/>
                </a:ext>
              </a:extLst>
            </p:cNvPr>
            <p:cNvSpPr txBox="1"/>
            <p:nvPr/>
          </p:nvSpPr>
          <p:spPr>
            <a:xfrm>
              <a:off x="0" y="-38100"/>
              <a:ext cx="1248985" cy="13352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  <p:sp>
        <p:nvSpPr>
          <p:cNvPr id="30" name="TextBox 7">
            <a:extLst>
              <a:ext uri="{FF2B5EF4-FFF2-40B4-BE49-F238E27FC236}">
                <a16:creationId xmlns:a16="http://schemas.microsoft.com/office/drawing/2014/main" id="{84110051-B798-45DF-AC8C-07E250A06F39}"/>
              </a:ext>
            </a:extLst>
          </p:cNvPr>
          <p:cNvSpPr txBox="1"/>
          <p:nvPr/>
        </p:nvSpPr>
        <p:spPr>
          <a:xfrm>
            <a:off x="7113241" y="3953838"/>
            <a:ext cx="10119494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8"/>
              </a:lnSpc>
              <a:spcBef>
                <a:spcPct val="0"/>
              </a:spcBef>
            </a:pP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Art 7 </a:t>
            </a:r>
            <a:r>
              <a:rPr lang="es-CO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cs typeface="TT Interphases" panose="020B0604020202020204" charset="0"/>
              </a:rPr>
              <a:t>Parágrafo 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cs typeface="TT Interphases" panose="020B0604020202020204" charset="0"/>
                <a:sym typeface="Tufuli Arabic"/>
              </a:rPr>
              <a:t>4 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Ley 2466/2025</a:t>
            </a:r>
          </a:p>
          <a:p>
            <a:pPr algn="ctr">
              <a:lnSpc>
                <a:spcPts val="4458"/>
              </a:lnSpc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Empleador </a:t>
            </a:r>
            <a:r>
              <a:rPr lang="es-CO" sz="3200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Deberá </a:t>
            </a:r>
            <a:r>
              <a:rPr lang="en-US" sz="3200" dirty="0">
                <a:solidFill>
                  <a:schemeClr val="bg1"/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actualizar el RIT conforme a la norma, dentro de los 12 meses.                                                           (</a:t>
            </a:r>
            <a:r>
              <a:rPr lang="en-US" sz="3200" b="1" dirty="0">
                <a:solidFill>
                  <a:schemeClr val="bg1"/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25 junio 2025 al 24 junio 2026</a:t>
            </a:r>
            <a:r>
              <a:rPr lang="en-US" sz="3200" dirty="0">
                <a:solidFill>
                  <a:schemeClr val="bg1"/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).</a:t>
            </a:r>
            <a:r>
              <a:rPr lang="en-US" sz="3200" b="1" dirty="0">
                <a:solidFill>
                  <a:schemeClr val="bg1"/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 </a:t>
            </a:r>
          </a:p>
        </p:txBody>
      </p:sp>
      <p:grpSp>
        <p:nvGrpSpPr>
          <p:cNvPr id="14" name="Group 6">
            <a:extLst>
              <a:ext uri="{FF2B5EF4-FFF2-40B4-BE49-F238E27FC236}">
                <a16:creationId xmlns:a16="http://schemas.microsoft.com/office/drawing/2014/main" id="{33532622-4529-457B-BEE0-CB670F87818C}"/>
              </a:ext>
            </a:extLst>
          </p:cNvPr>
          <p:cNvGrpSpPr/>
          <p:nvPr/>
        </p:nvGrpSpPr>
        <p:grpSpPr>
          <a:xfrm rot="5400000">
            <a:off x="2608927" y="-663175"/>
            <a:ext cx="2453616" cy="17059055"/>
            <a:chOff x="0" y="-678343"/>
            <a:chExt cx="1271618" cy="1975516"/>
          </a:xfrm>
        </p:grpSpPr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0B1E94D-016A-4559-9C07-AF585A4ED1AA}"/>
                </a:ext>
              </a:extLst>
            </p:cNvPr>
            <p:cNvSpPr/>
            <p:nvPr/>
          </p:nvSpPr>
          <p:spPr>
            <a:xfrm>
              <a:off x="22633" y="-678343"/>
              <a:ext cx="1248985" cy="1297173"/>
            </a:xfrm>
            <a:custGeom>
              <a:avLst/>
              <a:gdLst/>
              <a:ahLst/>
              <a:cxnLst/>
              <a:rect l="l" t="t" r="r" b="b"/>
              <a:pathLst>
                <a:path w="1248985" h="1297173">
                  <a:moveTo>
                    <a:pt x="45711" y="0"/>
                  </a:moveTo>
                  <a:lnTo>
                    <a:pt x="1203274" y="0"/>
                  </a:lnTo>
                  <a:cubicBezTo>
                    <a:pt x="1215397" y="0"/>
                    <a:pt x="1227024" y="4816"/>
                    <a:pt x="1235597" y="13389"/>
                  </a:cubicBezTo>
                  <a:cubicBezTo>
                    <a:pt x="1244169" y="21961"/>
                    <a:pt x="1248985" y="33588"/>
                    <a:pt x="1248985" y="45711"/>
                  </a:cubicBezTo>
                  <a:lnTo>
                    <a:pt x="1248985" y="1251461"/>
                  </a:lnTo>
                  <a:cubicBezTo>
                    <a:pt x="1248985" y="1276707"/>
                    <a:pt x="1228519" y="1297173"/>
                    <a:pt x="1203274" y="1297173"/>
                  </a:cubicBezTo>
                  <a:lnTo>
                    <a:pt x="45711" y="1297173"/>
                  </a:lnTo>
                  <a:cubicBezTo>
                    <a:pt x="33588" y="1297173"/>
                    <a:pt x="21961" y="1292357"/>
                    <a:pt x="13389" y="1283784"/>
                  </a:cubicBezTo>
                  <a:cubicBezTo>
                    <a:pt x="4816" y="1275212"/>
                    <a:pt x="0" y="1263585"/>
                    <a:pt x="0" y="1251461"/>
                  </a:cubicBezTo>
                  <a:lnTo>
                    <a:pt x="0" y="45711"/>
                  </a:lnTo>
                  <a:cubicBezTo>
                    <a:pt x="0" y="33588"/>
                    <a:pt x="4816" y="21961"/>
                    <a:pt x="13389" y="13389"/>
                  </a:cubicBezTo>
                  <a:cubicBezTo>
                    <a:pt x="21961" y="4816"/>
                    <a:pt x="33588" y="0"/>
                    <a:pt x="45711" y="0"/>
                  </a:cubicBezTo>
                  <a:close/>
                </a:path>
              </a:pathLst>
            </a:custGeom>
            <a:solidFill>
              <a:srgbClr val="000A1F">
                <a:alpha val="50196"/>
              </a:srgbClr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6" name="TextBox 8">
              <a:extLst>
                <a:ext uri="{FF2B5EF4-FFF2-40B4-BE49-F238E27FC236}">
                  <a16:creationId xmlns:a16="http://schemas.microsoft.com/office/drawing/2014/main" id="{EBE468C3-3618-471E-82E5-D5C386112F21}"/>
                </a:ext>
              </a:extLst>
            </p:cNvPr>
            <p:cNvSpPr txBox="1"/>
            <p:nvPr/>
          </p:nvSpPr>
          <p:spPr>
            <a:xfrm>
              <a:off x="0" y="-38100"/>
              <a:ext cx="1248985" cy="13352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  <p:sp>
        <p:nvSpPr>
          <p:cNvPr id="31" name="TextBox 7">
            <a:extLst>
              <a:ext uri="{FF2B5EF4-FFF2-40B4-BE49-F238E27FC236}">
                <a16:creationId xmlns:a16="http://schemas.microsoft.com/office/drawing/2014/main" id="{C3320DCB-1664-4944-988A-1505A2E2EA63}"/>
              </a:ext>
            </a:extLst>
          </p:cNvPr>
          <p:cNvSpPr txBox="1"/>
          <p:nvPr/>
        </p:nvSpPr>
        <p:spPr>
          <a:xfrm>
            <a:off x="1374415" y="6813288"/>
            <a:ext cx="10672873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58"/>
              </a:lnSpc>
              <a:spcBef>
                <a:spcPct val="0"/>
              </a:spcBef>
            </a:pP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Art 8 Ley 2466/2025</a:t>
            </a:r>
          </a:p>
          <a:p>
            <a:pPr algn="ctr">
              <a:lnSpc>
                <a:spcPts val="4458"/>
              </a:lnSpc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El </a:t>
            </a:r>
            <a:r>
              <a:rPr lang="en-US" sz="3200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  <a:sym typeface="Tufuli Arabic"/>
              </a:rPr>
              <a:t>empleador </a:t>
            </a:r>
            <a:r>
              <a:rPr lang="es-CO" sz="3200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Deberá </a:t>
            </a:r>
            <a:r>
              <a:rPr lang="en-US" sz="3200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  <a:sym typeface="Tufuli Arabic"/>
              </a:rPr>
              <a:t>publicar RIT actualizado, de manera </a:t>
            </a:r>
            <a:r>
              <a:rPr lang="es-CO" sz="3200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física </a:t>
            </a:r>
            <a:r>
              <a:rPr lang="en-US" sz="3200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  <a:sym typeface="Tufuli Arabic"/>
              </a:rPr>
              <a:t>y virtual, para que los trabajadores puedan acceder a la</a:t>
            </a:r>
            <a:r>
              <a:rPr lang="es-CO" sz="3200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 información</a:t>
            </a:r>
            <a:r>
              <a:rPr lang="en-US" sz="3200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  <a:sym typeface="Tufuli Arabic"/>
              </a:rPr>
              <a:t>. </a:t>
            </a:r>
          </a:p>
        </p:txBody>
      </p:sp>
      <p:sp>
        <p:nvSpPr>
          <p:cNvPr id="17" name="Se entendera por dia de Descanso obligatorio DOMINGO Y FESTIVOS El trabajador labora ocasionalmente los días de descanso obligatorio, cuando labore hasta (2) días de descansos obligatorio.   habitualmente cuando labore (3) o más días descanso obligatorio">
            <a:extLst>
              <a:ext uri="{FF2B5EF4-FFF2-40B4-BE49-F238E27FC236}">
                <a16:creationId xmlns:a16="http://schemas.microsoft.com/office/drawing/2014/main" id="{AAED0361-BE9B-4F10-A76A-0FBD9B01A72A}"/>
              </a:ext>
            </a:extLst>
          </p:cNvPr>
          <p:cNvSpPr txBox="1"/>
          <p:nvPr/>
        </p:nvSpPr>
        <p:spPr>
          <a:xfrm>
            <a:off x="72330" y="2967559"/>
            <a:ext cx="1874133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>
              <a:defRPr sz="2900">
                <a:solidFill>
                  <a:srgbClr val="FFFFFF"/>
                </a:solidFill>
              </a:defRPr>
            </a:pPr>
            <a:r>
              <a:rPr lang="en-US" sz="31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cs typeface="TT Interphases"/>
              </a:rPr>
              <a:t>RIT No aplica a trabajadores del hogar, ni amicro y pequeñas empresas con menos de 10 </a:t>
            </a:r>
            <a:r>
              <a:rPr lang="en-US" sz="31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cs typeface="TT Interphases"/>
              </a:rPr>
              <a:t>trabajadores</a:t>
            </a:r>
            <a:r>
              <a:rPr lang="en-US" sz="31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cs typeface="TT Interphases"/>
              </a:rPr>
              <a:t>.</a:t>
            </a:r>
            <a:endParaRPr sz="3100" b="1" dirty="0">
              <a:solidFill>
                <a:schemeClr val="accent6">
                  <a:lumMod val="60000"/>
                  <a:lumOff val="40000"/>
                </a:schemeClr>
              </a:solidFill>
              <a:latin typeface="TT Interphases"/>
              <a:cs typeface="TT Interphases"/>
            </a:endParaRPr>
          </a:p>
        </p:txBody>
      </p:sp>
    </p:spTree>
    <p:extLst>
      <p:ext uri="{BB962C8B-B14F-4D97-AF65-F5344CB8AC3E}">
        <p14:creationId xmlns:p14="http://schemas.microsoft.com/office/powerpoint/2010/main" val="2206794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666"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9" name="Group 19"/>
          <p:cNvGrpSpPr/>
          <p:nvPr/>
        </p:nvGrpSpPr>
        <p:grpSpPr>
          <a:xfrm rot="5400000">
            <a:off x="-1766672" y="254694"/>
            <a:ext cx="11850027" cy="9472459"/>
            <a:chOff x="0" y="0"/>
            <a:chExt cx="3120995" cy="249480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120995" cy="2494804"/>
            </a:xfrm>
            <a:custGeom>
              <a:avLst/>
              <a:gdLst/>
              <a:ahLst/>
              <a:cxnLst/>
              <a:rect l="l" t="t" r="r" b="b"/>
              <a:pathLst>
                <a:path w="3120995" h="2494804">
                  <a:moveTo>
                    <a:pt x="18293" y="0"/>
                  </a:moveTo>
                  <a:lnTo>
                    <a:pt x="3102702" y="0"/>
                  </a:lnTo>
                  <a:cubicBezTo>
                    <a:pt x="3107553" y="0"/>
                    <a:pt x="3112206" y="1927"/>
                    <a:pt x="3115637" y="5358"/>
                  </a:cubicBezTo>
                  <a:cubicBezTo>
                    <a:pt x="3119068" y="8789"/>
                    <a:pt x="3120995" y="13441"/>
                    <a:pt x="3120995" y="18293"/>
                  </a:cubicBezTo>
                  <a:lnTo>
                    <a:pt x="3120995" y="2476511"/>
                  </a:lnTo>
                  <a:cubicBezTo>
                    <a:pt x="3120995" y="2486614"/>
                    <a:pt x="3112805" y="2494804"/>
                    <a:pt x="3102702" y="2494804"/>
                  </a:cubicBezTo>
                  <a:lnTo>
                    <a:pt x="18293" y="2494804"/>
                  </a:lnTo>
                  <a:cubicBezTo>
                    <a:pt x="13441" y="2494804"/>
                    <a:pt x="8789" y="2492877"/>
                    <a:pt x="5358" y="2489446"/>
                  </a:cubicBezTo>
                  <a:cubicBezTo>
                    <a:pt x="1927" y="2486015"/>
                    <a:pt x="0" y="2481362"/>
                    <a:pt x="0" y="2476511"/>
                  </a:cubicBezTo>
                  <a:lnTo>
                    <a:pt x="0" y="18293"/>
                  </a:lnTo>
                  <a:cubicBezTo>
                    <a:pt x="0" y="8190"/>
                    <a:pt x="8190" y="0"/>
                    <a:pt x="18293" y="0"/>
                  </a:cubicBezTo>
                  <a:close/>
                </a:path>
              </a:pathLst>
            </a:custGeom>
            <a:solidFill>
              <a:srgbClr val="000A1F">
                <a:alpha val="60000"/>
              </a:srgbClr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120995" cy="25329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-5758" y="2541322"/>
            <a:ext cx="8818066" cy="25015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PROCESO DISCIPLINARIO. </a:t>
            </a:r>
          </a:p>
          <a:p>
            <a:pPr algn="ctr"/>
            <a:r>
              <a:rPr lang="en-US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(Art 7 Modifica Art 115 CST).</a:t>
            </a:r>
          </a:p>
          <a:p>
            <a:pPr marL="0" lvl="0" indent="0" algn="l">
              <a:lnSpc>
                <a:spcPts val="9451"/>
              </a:lnSpc>
              <a:spcBef>
                <a:spcPct val="0"/>
              </a:spcBef>
            </a:pPr>
            <a:endParaRPr lang="en-US" sz="7621" b="1" spc="144" dirty="0">
              <a:solidFill>
                <a:srgbClr val="FFFFFF"/>
              </a:solidFill>
              <a:latin typeface="Muli Heavy"/>
              <a:ea typeface="Muli Heavy"/>
              <a:cs typeface="Muli Heavy"/>
              <a:sym typeface="Muli Heavy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277731" y="4059085"/>
            <a:ext cx="8366359" cy="3411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11"/>
              </a:lnSpc>
            </a:pPr>
            <a:r>
              <a:rPr lang="es-CO" sz="3200" b="1" i="1" dirty="0">
                <a:solidFill>
                  <a:schemeClr val="bg1"/>
                </a:solidFill>
              </a:rPr>
              <a:t>Debido proceso, dignidad, presunción de inocencia, in dubio pro disciplinado, proporcionalidad, derecho a la defensa, contradicción y controversia de las pruebas, intimidad, lealtad y buena fe, imparcialidad, respeto al buen nombre y a la honra, y non bis in ídem (2 juicios-sanciones x mismo hecho) </a:t>
            </a:r>
            <a:endParaRPr lang="es-CO" sz="3200" dirty="0">
              <a:solidFill>
                <a:schemeClr val="bg1"/>
              </a:solidFill>
            </a:endParaRPr>
          </a:p>
        </p:txBody>
      </p:sp>
      <p:sp>
        <p:nvSpPr>
          <p:cNvPr id="34" name="TextBox 11">
            <a:extLst>
              <a:ext uri="{FF2B5EF4-FFF2-40B4-BE49-F238E27FC236}">
                <a16:creationId xmlns:a16="http://schemas.microsoft.com/office/drawing/2014/main" id="{8AC960F5-D6C7-459A-99D2-D7EB1BE439CB}"/>
              </a:ext>
            </a:extLst>
          </p:cNvPr>
          <p:cNvSpPr txBox="1"/>
          <p:nvPr/>
        </p:nvSpPr>
        <p:spPr>
          <a:xfrm>
            <a:off x="9691075" y="423607"/>
            <a:ext cx="8360093" cy="1280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CO" sz="2400" dirty="0">
                <a:solidFill>
                  <a:srgbClr val="FFFFFF"/>
                </a:solidFill>
                <a:latin typeface="TT Interphases"/>
              </a:rPr>
              <a:t>Comunicación formal </a:t>
            </a:r>
            <a:r>
              <a:rPr lang="es-CO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</a:rPr>
              <a:t>por escrito </a:t>
            </a:r>
            <a:r>
              <a:rPr lang="es-CO" sz="2400" dirty="0">
                <a:solidFill>
                  <a:srgbClr val="FFFFFF"/>
                </a:solidFill>
                <a:latin typeface="TT Interphases"/>
              </a:rPr>
              <a:t>de la apertura del proceso al trabajador o trabajadora. </a:t>
            </a:r>
          </a:p>
          <a:p>
            <a:pPr algn="l">
              <a:lnSpc>
                <a:spcPts val="4841"/>
              </a:lnSpc>
            </a:pPr>
            <a:endParaRPr lang="en-US" sz="2600" u="none" strike="noStrike" dirty="0">
              <a:solidFill>
                <a:srgbClr val="FFFFFF"/>
              </a:solidFill>
              <a:latin typeface="TT Interphases"/>
              <a:ea typeface="TT Interphases"/>
              <a:cs typeface="TT Interphases"/>
              <a:sym typeface="TT Interphases"/>
            </a:endParaRPr>
          </a:p>
        </p:txBody>
      </p:sp>
      <p:sp>
        <p:nvSpPr>
          <p:cNvPr id="35" name="TextBox 12">
            <a:extLst>
              <a:ext uri="{FF2B5EF4-FFF2-40B4-BE49-F238E27FC236}">
                <a16:creationId xmlns:a16="http://schemas.microsoft.com/office/drawing/2014/main" id="{4D8E9064-C8F6-42D2-8296-C5AFCC8289DD}"/>
              </a:ext>
            </a:extLst>
          </p:cNvPr>
          <p:cNvSpPr txBox="1"/>
          <p:nvPr/>
        </p:nvSpPr>
        <p:spPr>
          <a:xfrm>
            <a:off x="9735027" y="1574282"/>
            <a:ext cx="862530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CO" sz="2400" dirty="0">
                <a:solidFill>
                  <a:srgbClr val="FFFFFF"/>
                </a:solidFill>
                <a:latin typeface="TT Interphases"/>
              </a:rPr>
              <a:t>La indicación de hechos, conductas u omisiones que motivan           el proceso, la cual </a:t>
            </a:r>
            <a:r>
              <a:rPr lang="es-CO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</a:rPr>
              <a:t>deberá ser por escrito</a:t>
            </a:r>
            <a:r>
              <a:rPr lang="es-CO" sz="2400" dirty="0">
                <a:solidFill>
                  <a:srgbClr val="FFFFFF"/>
                </a:solidFill>
                <a:latin typeface="TT Interphases"/>
              </a:rPr>
              <a:t>. </a:t>
            </a:r>
          </a:p>
        </p:txBody>
      </p:sp>
      <p:grpSp>
        <p:nvGrpSpPr>
          <p:cNvPr id="36" name="Group 15">
            <a:extLst>
              <a:ext uri="{FF2B5EF4-FFF2-40B4-BE49-F238E27FC236}">
                <a16:creationId xmlns:a16="http://schemas.microsoft.com/office/drawing/2014/main" id="{253D5A23-4217-4ADE-AE29-7BD284E55ADF}"/>
              </a:ext>
            </a:extLst>
          </p:cNvPr>
          <p:cNvGrpSpPr/>
          <p:nvPr/>
        </p:nvGrpSpPr>
        <p:grpSpPr>
          <a:xfrm>
            <a:off x="8969975" y="496024"/>
            <a:ext cx="632635" cy="632635"/>
            <a:chOff x="0" y="0"/>
            <a:chExt cx="843514" cy="843514"/>
          </a:xfrm>
        </p:grpSpPr>
        <p:grpSp>
          <p:nvGrpSpPr>
            <p:cNvPr id="37" name="Group 16">
              <a:extLst>
                <a:ext uri="{FF2B5EF4-FFF2-40B4-BE49-F238E27FC236}">
                  <a16:creationId xmlns:a16="http://schemas.microsoft.com/office/drawing/2014/main" id="{4D5C16EC-985C-41CE-BC64-9EEEB7C53CC4}"/>
                </a:ext>
              </a:extLst>
            </p:cNvPr>
            <p:cNvGrpSpPr/>
            <p:nvPr/>
          </p:nvGrpSpPr>
          <p:grpSpPr>
            <a:xfrm>
              <a:off x="0" y="0"/>
              <a:ext cx="843514" cy="843514"/>
              <a:chOff x="0" y="0"/>
              <a:chExt cx="812800" cy="812800"/>
            </a:xfrm>
          </p:grpSpPr>
          <p:sp>
            <p:nvSpPr>
              <p:cNvPr id="39" name="Freeform 17">
                <a:extLst>
                  <a:ext uri="{FF2B5EF4-FFF2-40B4-BE49-F238E27FC236}">
                    <a16:creationId xmlns:a16="http://schemas.microsoft.com/office/drawing/2014/main" id="{2E4F19C9-53FA-4E32-A84F-A09D481F908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0" name="TextBox 18">
                <a:extLst>
                  <a:ext uri="{FF2B5EF4-FFF2-40B4-BE49-F238E27FC236}">
                    <a16:creationId xmlns:a16="http://schemas.microsoft.com/office/drawing/2014/main" id="{9CFBE690-3D5E-4274-A24F-308FD4064328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74"/>
                  </a:lnSpc>
                </a:pPr>
                <a:endParaRPr/>
              </a:p>
            </p:txBody>
          </p:sp>
        </p:grpSp>
        <p:sp>
          <p:nvSpPr>
            <p:cNvPr id="38" name="TextBox 19">
              <a:extLst>
                <a:ext uri="{FF2B5EF4-FFF2-40B4-BE49-F238E27FC236}">
                  <a16:creationId xmlns:a16="http://schemas.microsoft.com/office/drawing/2014/main" id="{49E478ED-CE69-4EBE-8534-B8D51C1119AB}"/>
                </a:ext>
              </a:extLst>
            </p:cNvPr>
            <p:cNvSpPr txBox="1"/>
            <p:nvPr/>
          </p:nvSpPr>
          <p:spPr>
            <a:xfrm>
              <a:off x="223126" y="14143"/>
              <a:ext cx="397262" cy="748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09"/>
                </a:lnSpc>
                <a:spcBef>
                  <a:spcPct val="0"/>
                </a:spcBef>
              </a:pPr>
              <a:r>
                <a:rPr lang="en-US" sz="3435" b="1" dirty="0">
                  <a:solidFill>
                    <a:srgbClr val="000A1F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1</a:t>
              </a:r>
            </a:p>
          </p:txBody>
        </p:sp>
      </p:grpSp>
      <p:grpSp>
        <p:nvGrpSpPr>
          <p:cNvPr id="41" name="Group 25">
            <a:extLst>
              <a:ext uri="{FF2B5EF4-FFF2-40B4-BE49-F238E27FC236}">
                <a16:creationId xmlns:a16="http://schemas.microsoft.com/office/drawing/2014/main" id="{0D7D8288-D51C-4E22-9005-08C8EADEA7C5}"/>
              </a:ext>
            </a:extLst>
          </p:cNvPr>
          <p:cNvGrpSpPr/>
          <p:nvPr/>
        </p:nvGrpSpPr>
        <p:grpSpPr>
          <a:xfrm>
            <a:off x="8993458" y="1710500"/>
            <a:ext cx="632635" cy="632635"/>
            <a:chOff x="0" y="0"/>
            <a:chExt cx="843514" cy="843514"/>
          </a:xfrm>
        </p:grpSpPr>
        <p:grpSp>
          <p:nvGrpSpPr>
            <p:cNvPr id="42" name="Group 26">
              <a:extLst>
                <a:ext uri="{FF2B5EF4-FFF2-40B4-BE49-F238E27FC236}">
                  <a16:creationId xmlns:a16="http://schemas.microsoft.com/office/drawing/2014/main" id="{46F988CD-098B-49D2-971F-DE15DA3D58EB}"/>
                </a:ext>
              </a:extLst>
            </p:cNvPr>
            <p:cNvGrpSpPr/>
            <p:nvPr/>
          </p:nvGrpSpPr>
          <p:grpSpPr>
            <a:xfrm>
              <a:off x="0" y="0"/>
              <a:ext cx="843514" cy="843514"/>
              <a:chOff x="0" y="0"/>
              <a:chExt cx="812800" cy="812800"/>
            </a:xfrm>
          </p:grpSpPr>
          <p:sp>
            <p:nvSpPr>
              <p:cNvPr id="44" name="Freeform 27">
                <a:extLst>
                  <a:ext uri="{FF2B5EF4-FFF2-40B4-BE49-F238E27FC236}">
                    <a16:creationId xmlns:a16="http://schemas.microsoft.com/office/drawing/2014/main" id="{8DD3525E-7286-460A-B77D-F331FF7A076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5" name="TextBox 28">
                <a:extLst>
                  <a:ext uri="{FF2B5EF4-FFF2-40B4-BE49-F238E27FC236}">
                    <a16:creationId xmlns:a16="http://schemas.microsoft.com/office/drawing/2014/main" id="{1A6002F7-78BA-4988-9697-BEC54B3B74F3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74"/>
                  </a:lnSpc>
                </a:pPr>
                <a:endParaRPr/>
              </a:p>
            </p:txBody>
          </p:sp>
        </p:grpSp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id="{2C46CAAE-55C8-46B2-B2CC-220AAB9C9201}"/>
                </a:ext>
              </a:extLst>
            </p:cNvPr>
            <p:cNvSpPr txBox="1"/>
            <p:nvPr/>
          </p:nvSpPr>
          <p:spPr>
            <a:xfrm>
              <a:off x="223126" y="14143"/>
              <a:ext cx="397262" cy="748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09"/>
                </a:lnSpc>
                <a:spcBef>
                  <a:spcPct val="0"/>
                </a:spcBef>
              </a:pPr>
              <a:r>
                <a:rPr lang="en-US" sz="3435" b="1">
                  <a:solidFill>
                    <a:srgbClr val="000A1F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2</a:t>
              </a:r>
            </a:p>
          </p:txBody>
        </p:sp>
      </p:grpSp>
      <p:grpSp>
        <p:nvGrpSpPr>
          <p:cNvPr id="46" name="Group 35">
            <a:extLst>
              <a:ext uri="{FF2B5EF4-FFF2-40B4-BE49-F238E27FC236}">
                <a16:creationId xmlns:a16="http://schemas.microsoft.com/office/drawing/2014/main" id="{ECB43AAC-996C-4536-83E7-1C1939128A39}"/>
              </a:ext>
            </a:extLst>
          </p:cNvPr>
          <p:cNvGrpSpPr/>
          <p:nvPr/>
        </p:nvGrpSpPr>
        <p:grpSpPr>
          <a:xfrm>
            <a:off x="8969975" y="2792822"/>
            <a:ext cx="632635" cy="674200"/>
            <a:chOff x="0" y="39540"/>
            <a:chExt cx="843514" cy="898934"/>
          </a:xfrm>
        </p:grpSpPr>
        <p:grpSp>
          <p:nvGrpSpPr>
            <p:cNvPr id="47" name="Group 36">
              <a:extLst>
                <a:ext uri="{FF2B5EF4-FFF2-40B4-BE49-F238E27FC236}">
                  <a16:creationId xmlns:a16="http://schemas.microsoft.com/office/drawing/2014/main" id="{992A2C54-AFDF-4B87-9909-BF9F9B40EFC8}"/>
                </a:ext>
              </a:extLst>
            </p:cNvPr>
            <p:cNvGrpSpPr/>
            <p:nvPr/>
          </p:nvGrpSpPr>
          <p:grpSpPr>
            <a:xfrm>
              <a:off x="0" y="39540"/>
              <a:ext cx="843514" cy="898934"/>
              <a:chOff x="0" y="38100"/>
              <a:chExt cx="812800" cy="866202"/>
            </a:xfrm>
          </p:grpSpPr>
          <p:sp>
            <p:nvSpPr>
              <p:cNvPr id="49" name="Freeform 37">
                <a:extLst>
                  <a:ext uri="{FF2B5EF4-FFF2-40B4-BE49-F238E27FC236}">
                    <a16:creationId xmlns:a16="http://schemas.microsoft.com/office/drawing/2014/main" id="{E9EDCA7B-99D1-4CEC-B8EA-75BADBC376BF}"/>
                  </a:ext>
                </a:extLst>
              </p:cNvPr>
              <p:cNvSpPr/>
              <p:nvPr/>
            </p:nvSpPr>
            <p:spPr>
              <a:xfrm>
                <a:off x="0" y="91502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0" name="TextBox 38">
                <a:extLst>
                  <a:ext uri="{FF2B5EF4-FFF2-40B4-BE49-F238E27FC236}">
                    <a16:creationId xmlns:a16="http://schemas.microsoft.com/office/drawing/2014/main" id="{573465F9-A0EB-46B4-A455-2D7E02C8293A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74"/>
                  </a:lnSpc>
                </a:pPr>
                <a:endParaRPr/>
              </a:p>
            </p:txBody>
          </p:sp>
        </p:grpSp>
        <p:sp>
          <p:nvSpPr>
            <p:cNvPr id="48" name="TextBox 39">
              <a:extLst>
                <a:ext uri="{FF2B5EF4-FFF2-40B4-BE49-F238E27FC236}">
                  <a16:creationId xmlns:a16="http://schemas.microsoft.com/office/drawing/2014/main" id="{F0DF7401-D8DF-4C9D-A10C-E9CFE8DEF02F}"/>
                </a:ext>
              </a:extLst>
            </p:cNvPr>
            <p:cNvSpPr txBox="1"/>
            <p:nvPr/>
          </p:nvSpPr>
          <p:spPr>
            <a:xfrm>
              <a:off x="223126" y="109103"/>
              <a:ext cx="397262" cy="748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09"/>
                </a:lnSpc>
                <a:spcBef>
                  <a:spcPct val="0"/>
                </a:spcBef>
              </a:pPr>
              <a:r>
                <a:rPr lang="en-US" sz="3435" b="1" dirty="0">
                  <a:solidFill>
                    <a:srgbClr val="000A1F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3</a:t>
              </a:r>
            </a:p>
          </p:txBody>
        </p:sp>
      </p:grpSp>
      <p:grpSp>
        <p:nvGrpSpPr>
          <p:cNvPr id="51" name="Group 45">
            <a:extLst>
              <a:ext uri="{FF2B5EF4-FFF2-40B4-BE49-F238E27FC236}">
                <a16:creationId xmlns:a16="http://schemas.microsoft.com/office/drawing/2014/main" id="{77223737-30D6-4542-8DAA-82246B99E78A}"/>
              </a:ext>
            </a:extLst>
          </p:cNvPr>
          <p:cNvGrpSpPr/>
          <p:nvPr/>
        </p:nvGrpSpPr>
        <p:grpSpPr>
          <a:xfrm>
            <a:off x="8969973" y="4551394"/>
            <a:ext cx="632635" cy="632635"/>
            <a:chOff x="0" y="0"/>
            <a:chExt cx="843514" cy="843514"/>
          </a:xfrm>
        </p:grpSpPr>
        <p:grpSp>
          <p:nvGrpSpPr>
            <p:cNvPr id="52" name="Group 46">
              <a:extLst>
                <a:ext uri="{FF2B5EF4-FFF2-40B4-BE49-F238E27FC236}">
                  <a16:creationId xmlns:a16="http://schemas.microsoft.com/office/drawing/2014/main" id="{1FFF91FE-D3FC-4364-8E36-5D6C240E4BA4}"/>
                </a:ext>
              </a:extLst>
            </p:cNvPr>
            <p:cNvGrpSpPr/>
            <p:nvPr/>
          </p:nvGrpSpPr>
          <p:grpSpPr>
            <a:xfrm>
              <a:off x="0" y="0"/>
              <a:ext cx="843514" cy="843514"/>
              <a:chOff x="0" y="0"/>
              <a:chExt cx="812800" cy="812800"/>
            </a:xfrm>
          </p:grpSpPr>
          <p:sp>
            <p:nvSpPr>
              <p:cNvPr id="54" name="Freeform 47">
                <a:extLst>
                  <a:ext uri="{FF2B5EF4-FFF2-40B4-BE49-F238E27FC236}">
                    <a16:creationId xmlns:a16="http://schemas.microsoft.com/office/drawing/2014/main" id="{AE470710-8FF7-42E0-9709-D79886610AB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5" name="TextBox 48">
                <a:extLst>
                  <a:ext uri="{FF2B5EF4-FFF2-40B4-BE49-F238E27FC236}">
                    <a16:creationId xmlns:a16="http://schemas.microsoft.com/office/drawing/2014/main" id="{CA13AE8E-857E-46E9-874F-E54187FD4DFF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74"/>
                  </a:lnSpc>
                </a:pPr>
                <a:endParaRPr/>
              </a:p>
            </p:txBody>
          </p:sp>
        </p:grpSp>
        <p:sp>
          <p:nvSpPr>
            <p:cNvPr id="53" name="TextBox 49">
              <a:extLst>
                <a:ext uri="{FF2B5EF4-FFF2-40B4-BE49-F238E27FC236}">
                  <a16:creationId xmlns:a16="http://schemas.microsoft.com/office/drawing/2014/main" id="{444AE02A-B0F6-45E1-9D0A-F3A70FD06A56}"/>
                </a:ext>
              </a:extLst>
            </p:cNvPr>
            <p:cNvSpPr txBox="1"/>
            <p:nvPr/>
          </p:nvSpPr>
          <p:spPr>
            <a:xfrm>
              <a:off x="223126" y="14143"/>
              <a:ext cx="397262" cy="748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09"/>
                </a:lnSpc>
                <a:spcBef>
                  <a:spcPct val="0"/>
                </a:spcBef>
              </a:pPr>
              <a:r>
                <a:rPr lang="en-US" sz="3435" b="1" dirty="0">
                  <a:solidFill>
                    <a:srgbClr val="000A1F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4</a:t>
              </a:r>
            </a:p>
          </p:txBody>
        </p:sp>
      </p:grpSp>
      <p:grpSp>
        <p:nvGrpSpPr>
          <p:cNvPr id="60" name="Group 20">
            <a:extLst>
              <a:ext uri="{FF2B5EF4-FFF2-40B4-BE49-F238E27FC236}">
                <a16:creationId xmlns:a16="http://schemas.microsoft.com/office/drawing/2014/main" id="{71EF25B8-1176-4165-AAE5-CA0353D6EF13}"/>
              </a:ext>
            </a:extLst>
          </p:cNvPr>
          <p:cNvGrpSpPr/>
          <p:nvPr/>
        </p:nvGrpSpPr>
        <p:grpSpPr>
          <a:xfrm>
            <a:off x="8969974" y="6135469"/>
            <a:ext cx="632635" cy="632635"/>
            <a:chOff x="0" y="0"/>
            <a:chExt cx="843514" cy="843514"/>
          </a:xfrm>
        </p:grpSpPr>
        <p:grpSp>
          <p:nvGrpSpPr>
            <p:cNvPr id="61" name="Group 21">
              <a:extLst>
                <a:ext uri="{FF2B5EF4-FFF2-40B4-BE49-F238E27FC236}">
                  <a16:creationId xmlns:a16="http://schemas.microsoft.com/office/drawing/2014/main" id="{1326D497-03D8-4538-9793-7D4A2160F9F1}"/>
                </a:ext>
              </a:extLst>
            </p:cNvPr>
            <p:cNvGrpSpPr/>
            <p:nvPr/>
          </p:nvGrpSpPr>
          <p:grpSpPr>
            <a:xfrm>
              <a:off x="0" y="0"/>
              <a:ext cx="843514" cy="843514"/>
              <a:chOff x="0" y="0"/>
              <a:chExt cx="812800" cy="812800"/>
            </a:xfrm>
          </p:grpSpPr>
          <p:sp>
            <p:nvSpPr>
              <p:cNvPr id="63" name="Freeform 22">
                <a:extLst>
                  <a:ext uri="{FF2B5EF4-FFF2-40B4-BE49-F238E27FC236}">
                    <a16:creationId xmlns:a16="http://schemas.microsoft.com/office/drawing/2014/main" id="{DA156950-3651-4E9C-9AD8-8289795D638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4" name="TextBox 23">
                <a:extLst>
                  <a:ext uri="{FF2B5EF4-FFF2-40B4-BE49-F238E27FC236}">
                    <a16:creationId xmlns:a16="http://schemas.microsoft.com/office/drawing/2014/main" id="{246DC645-F619-41D4-B9DB-F60F29447B58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74"/>
                  </a:lnSpc>
                </a:pPr>
                <a:endParaRPr/>
              </a:p>
            </p:txBody>
          </p:sp>
        </p:grpSp>
        <p:sp>
          <p:nvSpPr>
            <p:cNvPr id="62" name="TextBox 24">
              <a:extLst>
                <a:ext uri="{FF2B5EF4-FFF2-40B4-BE49-F238E27FC236}">
                  <a16:creationId xmlns:a16="http://schemas.microsoft.com/office/drawing/2014/main" id="{D89E74EC-DEEB-475A-BD38-18FB83C35C81}"/>
                </a:ext>
              </a:extLst>
            </p:cNvPr>
            <p:cNvSpPr txBox="1"/>
            <p:nvPr/>
          </p:nvSpPr>
          <p:spPr>
            <a:xfrm>
              <a:off x="223126" y="14143"/>
              <a:ext cx="397262" cy="748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09"/>
                </a:lnSpc>
                <a:spcBef>
                  <a:spcPct val="0"/>
                </a:spcBef>
              </a:pPr>
              <a:r>
                <a:rPr lang="en-US" sz="3435" b="1" dirty="0">
                  <a:solidFill>
                    <a:srgbClr val="000A1F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5</a:t>
              </a:r>
            </a:p>
          </p:txBody>
        </p:sp>
      </p:grpSp>
      <p:grpSp>
        <p:nvGrpSpPr>
          <p:cNvPr id="65" name="Group 30">
            <a:extLst>
              <a:ext uri="{FF2B5EF4-FFF2-40B4-BE49-F238E27FC236}">
                <a16:creationId xmlns:a16="http://schemas.microsoft.com/office/drawing/2014/main" id="{9BBBCCB7-1467-448D-AB27-F7E9E1059DE4}"/>
              </a:ext>
            </a:extLst>
          </p:cNvPr>
          <p:cNvGrpSpPr/>
          <p:nvPr/>
        </p:nvGrpSpPr>
        <p:grpSpPr>
          <a:xfrm>
            <a:off x="9003524" y="7170335"/>
            <a:ext cx="632635" cy="632635"/>
            <a:chOff x="0" y="0"/>
            <a:chExt cx="843514" cy="843514"/>
          </a:xfrm>
        </p:grpSpPr>
        <p:grpSp>
          <p:nvGrpSpPr>
            <p:cNvPr id="66" name="Group 31">
              <a:extLst>
                <a:ext uri="{FF2B5EF4-FFF2-40B4-BE49-F238E27FC236}">
                  <a16:creationId xmlns:a16="http://schemas.microsoft.com/office/drawing/2014/main" id="{0BDC0E4A-11FE-48D8-B87D-D79FAF7FB590}"/>
                </a:ext>
              </a:extLst>
            </p:cNvPr>
            <p:cNvGrpSpPr/>
            <p:nvPr/>
          </p:nvGrpSpPr>
          <p:grpSpPr>
            <a:xfrm>
              <a:off x="0" y="0"/>
              <a:ext cx="843514" cy="843514"/>
              <a:chOff x="0" y="0"/>
              <a:chExt cx="812800" cy="812800"/>
            </a:xfrm>
          </p:grpSpPr>
          <p:sp>
            <p:nvSpPr>
              <p:cNvPr id="68" name="Freeform 32">
                <a:extLst>
                  <a:ext uri="{FF2B5EF4-FFF2-40B4-BE49-F238E27FC236}">
                    <a16:creationId xmlns:a16="http://schemas.microsoft.com/office/drawing/2014/main" id="{F7BEC866-4C59-44E7-9A82-5EB6DD1F38E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9" name="TextBox 33">
                <a:extLst>
                  <a:ext uri="{FF2B5EF4-FFF2-40B4-BE49-F238E27FC236}">
                    <a16:creationId xmlns:a16="http://schemas.microsoft.com/office/drawing/2014/main" id="{13859E6C-9084-4773-8358-5E773BBEEEAB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74"/>
                  </a:lnSpc>
                </a:pPr>
                <a:endParaRPr/>
              </a:p>
            </p:txBody>
          </p:sp>
        </p:grpSp>
        <p:sp>
          <p:nvSpPr>
            <p:cNvPr id="67" name="TextBox 34">
              <a:extLst>
                <a:ext uri="{FF2B5EF4-FFF2-40B4-BE49-F238E27FC236}">
                  <a16:creationId xmlns:a16="http://schemas.microsoft.com/office/drawing/2014/main" id="{23E7D36E-B1F9-40C3-884F-4E1E76A74F87}"/>
                </a:ext>
              </a:extLst>
            </p:cNvPr>
            <p:cNvSpPr txBox="1"/>
            <p:nvPr/>
          </p:nvSpPr>
          <p:spPr>
            <a:xfrm>
              <a:off x="223126" y="14143"/>
              <a:ext cx="397262" cy="748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09"/>
                </a:lnSpc>
                <a:spcBef>
                  <a:spcPct val="0"/>
                </a:spcBef>
              </a:pPr>
              <a:r>
                <a:rPr lang="en-US" sz="3435" b="1" dirty="0">
                  <a:solidFill>
                    <a:srgbClr val="000A1F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6</a:t>
              </a:r>
            </a:p>
          </p:txBody>
        </p:sp>
      </p:grpSp>
      <p:grpSp>
        <p:nvGrpSpPr>
          <p:cNvPr id="70" name="Group 40">
            <a:extLst>
              <a:ext uri="{FF2B5EF4-FFF2-40B4-BE49-F238E27FC236}">
                <a16:creationId xmlns:a16="http://schemas.microsoft.com/office/drawing/2014/main" id="{66CAD66D-B01B-444E-946D-D354CADF3180}"/>
              </a:ext>
            </a:extLst>
          </p:cNvPr>
          <p:cNvGrpSpPr/>
          <p:nvPr/>
        </p:nvGrpSpPr>
        <p:grpSpPr>
          <a:xfrm>
            <a:off x="8993458" y="8320003"/>
            <a:ext cx="632635" cy="632635"/>
            <a:chOff x="0" y="0"/>
            <a:chExt cx="843514" cy="843514"/>
          </a:xfrm>
        </p:grpSpPr>
        <p:grpSp>
          <p:nvGrpSpPr>
            <p:cNvPr id="71" name="Group 41">
              <a:extLst>
                <a:ext uri="{FF2B5EF4-FFF2-40B4-BE49-F238E27FC236}">
                  <a16:creationId xmlns:a16="http://schemas.microsoft.com/office/drawing/2014/main" id="{780B29F8-A537-4E52-8DD9-6AD3805322E2}"/>
                </a:ext>
              </a:extLst>
            </p:cNvPr>
            <p:cNvGrpSpPr/>
            <p:nvPr/>
          </p:nvGrpSpPr>
          <p:grpSpPr>
            <a:xfrm>
              <a:off x="0" y="0"/>
              <a:ext cx="843514" cy="843514"/>
              <a:chOff x="0" y="0"/>
              <a:chExt cx="812800" cy="812800"/>
            </a:xfrm>
          </p:grpSpPr>
          <p:sp>
            <p:nvSpPr>
              <p:cNvPr id="73" name="Freeform 42">
                <a:extLst>
                  <a:ext uri="{FF2B5EF4-FFF2-40B4-BE49-F238E27FC236}">
                    <a16:creationId xmlns:a16="http://schemas.microsoft.com/office/drawing/2014/main" id="{B7FDF905-6404-4BDD-94B2-C49F13DBD84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4" name="TextBox 43">
                <a:extLst>
                  <a:ext uri="{FF2B5EF4-FFF2-40B4-BE49-F238E27FC236}">
                    <a16:creationId xmlns:a16="http://schemas.microsoft.com/office/drawing/2014/main" id="{A02E461B-62CD-42CB-8D41-B7CBDE4AD20B}"/>
                  </a:ext>
                </a:extLst>
              </p:cNvPr>
              <p:cNvSpPr txBox="1"/>
              <p:nvPr/>
            </p:nvSpPr>
            <p:spPr>
              <a:xfrm>
                <a:off x="76201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74"/>
                  </a:lnSpc>
                </a:pPr>
                <a:endParaRPr/>
              </a:p>
            </p:txBody>
          </p:sp>
        </p:grpSp>
        <p:sp>
          <p:nvSpPr>
            <p:cNvPr id="72" name="TextBox 44">
              <a:extLst>
                <a:ext uri="{FF2B5EF4-FFF2-40B4-BE49-F238E27FC236}">
                  <a16:creationId xmlns:a16="http://schemas.microsoft.com/office/drawing/2014/main" id="{5316E34C-44FA-4938-8BD5-D119DA4D040F}"/>
                </a:ext>
              </a:extLst>
            </p:cNvPr>
            <p:cNvSpPr txBox="1"/>
            <p:nvPr/>
          </p:nvSpPr>
          <p:spPr>
            <a:xfrm>
              <a:off x="223126" y="14141"/>
              <a:ext cx="397262" cy="748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09"/>
                </a:lnSpc>
                <a:spcBef>
                  <a:spcPct val="0"/>
                </a:spcBef>
              </a:pPr>
              <a:r>
                <a:rPr lang="en-US" sz="3435" b="1" dirty="0">
                  <a:solidFill>
                    <a:srgbClr val="000A1F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7</a:t>
              </a:r>
            </a:p>
          </p:txBody>
        </p:sp>
      </p:grpSp>
      <p:pic>
        <p:nvPicPr>
          <p:cNvPr id="80" name="Imagen 79">
            <a:extLst>
              <a:ext uri="{FF2B5EF4-FFF2-40B4-BE49-F238E27FC236}">
                <a16:creationId xmlns:a16="http://schemas.microsoft.com/office/drawing/2014/main" id="{7160E611-78CA-453E-9414-9E06913E555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29"/>
            <a:ext cx="2381250" cy="2381250"/>
          </a:xfrm>
          <a:prstGeom prst="rect">
            <a:avLst/>
          </a:prstGeom>
        </p:spPr>
      </p:pic>
      <p:sp>
        <p:nvSpPr>
          <p:cNvPr id="81" name="CuadroTexto 80">
            <a:extLst>
              <a:ext uri="{FF2B5EF4-FFF2-40B4-BE49-F238E27FC236}">
                <a16:creationId xmlns:a16="http://schemas.microsoft.com/office/drawing/2014/main" id="{4D10C8B5-B347-4781-8665-CE491483CC51}"/>
              </a:ext>
            </a:extLst>
          </p:cNvPr>
          <p:cNvSpPr txBox="1"/>
          <p:nvPr/>
        </p:nvSpPr>
        <p:spPr>
          <a:xfrm>
            <a:off x="72330" y="9399101"/>
            <a:ext cx="1828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</a:tabLst>
            </a:pPr>
            <a:r>
              <a:rPr lang="es-CO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Carrera 5 # 12-16 Oficina 1108 Edif. Suramericana Teléfonos </a:t>
            </a:r>
            <a:r>
              <a:rPr lang="de-DE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Tel: (602) 880 1184  +57 315 431 9589 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www.campoabogados.com</a:t>
            </a: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  Cali - Colombia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</p:txBody>
      </p:sp>
      <p:sp>
        <p:nvSpPr>
          <p:cNvPr id="82" name="Freeform 28">
            <a:extLst>
              <a:ext uri="{FF2B5EF4-FFF2-40B4-BE49-F238E27FC236}">
                <a16:creationId xmlns:a16="http://schemas.microsoft.com/office/drawing/2014/main" id="{80D59364-0735-42D6-873A-DA14EBB3FF12}"/>
              </a:ext>
            </a:extLst>
          </p:cNvPr>
          <p:cNvSpPr/>
          <p:nvPr/>
        </p:nvSpPr>
        <p:spPr>
          <a:xfrm flipH="1">
            <a:off x="326311" y="9776483"/>
            <a:ext cx="707704" cy="337125"/>
          </a:xfrm>
          <a:custGeom>
            <a:avLst/>
            <a:gdLst/>
            <a:ahLst/>
            <a:cxnLst/>
            <a:rect l="l" t="t" r="r" b="b"/>
            <a:pathLst>
              <a:path w="707704" h="337125">
                <a:moveTo>
                  <a:pt x="707704" y="0"/>
                </a:moveTo>
                <a:lnTo>
                  <a:pt x="0" y="0"/>
                </a:lnTo>
                <a:lnTo>
                  <a:pt x="0" y="337125"/>
                </a:lnTo>
                <a:lnTo>
                  <a:pt x="707704" y="337125"/>
                </a:lnTo>
                <a:lnTo>
                  <a:pt x="7077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B8EE3EB8-FD59-4178-8332-363D2F965E81}"/>
              </a:ext>
            </a:extLst>
          </p:cNvPr>
          <p:cNvSpPr txBox="1"/>
          <p:nvPr/>
        </p:nvSpPr>
        <p:spPr>
          <a:xfrm>
            <a:off x="9641428" y="2549526"/>
            <a:ext cx="86253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CO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</a:rPr>
              <a:t>El traslado </a:t>
            </a:r>
            <a:r>
              <a:rPr lang="es-CO" sz="2400" dirty="0">
                <a:solidFill>
                  <a:srgbClr val="FFFFFF"/>
                </a:solidFill>
                <a:latin typeface="TT Interphases"/>
              </a:rPr>
              <a:t>al trabajador o trabajadora de todas y cada una de las pruebas que fundamentan los hechos, conductas u omisiones del proceso. 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541BA004-532E-47D5-8112-37A9D035F3AB}"/>
              </a:ext>
            </a:extLst>
          </p:cNvPr>
          <p:cNvSpPr txBox="1"/>
          <p:nvPr/>
        </p:nvSpPr>
        <p:spPr>
          <a:xfrm>
            <a:off x="9677959" y="4026601"/>
            <a:ext cx="86253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dirty="0">
                <a:solidFill>
                  <a:srgbClr val="FFFFFF"/>
                </a:solidFill>
                <a:latin typeface="TT Interphases"/>
              </a:rPr>
              <a:t>Indicar </a:t>
            </a:r>
            <a:r>
              <a:rPr lang="es-CO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</a:rPr>
              <a:t>numero de días no menor a 5</a:t>
            </a:r>
            <a:r>
              <a:rPr lang="es-CO" sz="2400" dirty="0">
                <a:solidFill>
                  <a:srgbClr val="FFFFFF"/>
                </a:solidFill>
                <a:latin typeface="TT Interphases"/>
              </a:rPr>
              <a:t>, para que trabajador pueda manifestarse frente a los motivos del proceso, controvertir y allegar pruebas -  si la defensa es verbal ,se hará un acta en la que se transcribirá la versión o descargos rendidos por el trabajador. </a:t>
            </a:r>
          </a:p>
          <a:p>
            <a:pPr algn="l"/>
            <a:endParaRPr lang="es-CO" sz="2400" dirty="0">
              <a:solidFill>
                <a:srgbClr val="FFFFFF"/>
              </a:solidFill>
              <a:latin typeface="TT Interphases"/>
            </a:endParaRP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32A4D4AD-C2BA-40C1-8F25-639542887BA0}"/>
              </a:ext>
            </a:extLst>
          </p:cNvPr>
          <p:cNvSpPr txBox="1"/>
          <p:nvPr/>
        </p:nvSpPr>
        <p:spPr>
          <a:xfrm>
            <a:off x="9758099" y="6040829"/>
            <a:ext cx="86253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dirty="0">
                <a:solidFill>
                  <a:srgbClr val="FFFFFF"/>
                </a:solidFill>
                <a:latin typeface="TT Interphases"/>
              </a:rPr>
              <a:t>Sustentar la decisión, identificando </a:t>
            </a:r>
            <a:r>
              <a:rPr lang="es-CO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</a:rPr>
              <a:t>específicamente causas o motivos de la decisión. </a:t>
            </a: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6DAFD553-AECB-4438-BC2F-3D1B6DC7CE15}"/>
              </a:ext>
            </a:extLst>
          </p:cNvPr>
          <p:cNvSpPr txBox="1"/>
          <p:nvPr/>
        </p:nvSpPr>
        <p:spPr>
          <a:xfrm>
            <a:off x="9645194" y="7087111"/>
            <a:ext cx="86253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dirty="0">
                <a:solidFill>
                  <a:srgbClr val="FFFFFF"/>
                </a:solidFill>
                <a:latin typeface="TT Interphases"/>
              </a:rPr>
              <a:t>La Sanción </a:t>
            </a:r>
            <a:r>
              <a:rPr lang="es-CO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</a:rPr>
              <a:t>debe ser proporcional </a:t>
            </a:r>
            <a:r>
              <a:rPr lang="es-CO" sz="2400" dirty="0">
                <a:solidFill>
                  <a:srgbClr val="FFFFFF"/>
                </a:solidFill>
                <a:latin typeface="TT Interphases"/>
              </a:rPr>
              <a:t>a los hechos u omisiones que la motivaron. </a:t>
            </a: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5878F577-76CD-4071-9A6A-28AF83F29BFE}"/>
              </a:ext>
            </a:extLst>
          </p:cNvPr>
          <p:cNvSpPr txBox="1"/>
          <p:nvPr/>
        </p:nvSpPr>
        <p:spPr>
          <a:xfrm>
            <a:off x="9772456" y="8163694"/>
            <a:ext cx="86253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dirty="0">
                <a:solidFill>
                  <a:srgbClr val="FFFFFF"/>
                </a:solidFill>
                <a:latin typeface="TT Interphases"/>
              </a:rPr>
              <a:t>El trabajador debe tener la posibilidad de </a:t>
            </a:r>
            <a:r>
              <a:rPr lang="es-CO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</a:rPr>
              <a:t>impugnar la decisión. </a:t>
            </a:r>
          </a:p>
          <a:p>
            <a:endParaRPr lang="es-CO" sz="2400" dirty="0">
              <a:solidFill>
                <a:srgbClr val="FFFFFF"/>
              </a:solidFill>
              <a:latin typeface="TT Interphases"/>
            </a:endParaRPr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9C16387E-3805-4351-9D1F-6DD1F7673EDE}"/>
              </a:ext>
            </a:extLst>
          </p:cNvPr>
          <p:cNvSpPr txBox="1"/>
          <p:nvPr/>
        </p:nvSpPr>
        <p:spPr>
          <a:xfrm>
            <a:off x="-388853" y="7466729"/>
            <a:ext cx="972151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Podrán utilizarse tecnologías de la información y las comunicaciones.  </a:t>
            </a:r>
            <a:endParaRPr lang="es-CO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s-CO" sz="28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No Aplica para empeladas domesticas, empresas menos de</a:t>
            </a:r>
          </a:p>
          <a:p>
            <a:pPr algn="ctr"/>
            <a:r>
              <a:rPr lang="es-CO" sz="28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10 trabajadores Decreto 957 de 2019</a:t>
            </a:r>
            <a:r>
              <a:rPr lang="es-CO" sz="2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 </a:t>
            </a:r>
            <a:endParaRPr lang="es-CO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666"/>
            </a:stretch>
          </a:blipFill>
        </p:spPr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86AB2CBE-90D5-4119-87A6-33A297434F3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0" y="239364"/>
            <a:ext cx="2381250" cy="238125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C3B8919-905A-470A-BD2A-3B48F12A0008}"/>
              </a:ext>
            </a:extLst>
          </p:cNvPr>
          <p:cNvSpPr txBox="1"/>
          <p:nvPr/>
        </p:nvSpPr>
        <p:spPr>
          <a:xfrm>
            <a:off x="72330" y="9399101"/>
            <a:ext cx="1828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</a:tabLst>
            </a:pPr>
            <a:r>
              <a:rPr lang="es-CO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Carrera 5 # 12-16 Oficina 1108 Edif. Suramericana Teléfonos </a:t>
            </a:r>
            <a:r>
              <a:rPr lang="de-DE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Tel: (602) 880 1184  +57 315 431 9589 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www.campoabogados.com</a:t>
            </a: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  Cali - Colombia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E3FDFAEC-DA91-4DAB-93D3-B4AB17590B48}"/>
              </a:ext>
            </a:extLst>
          </p:cNvPr>
          <p:cNvSpPr txBox="1"/>
          <p:nvPr/>
        </p:nvSpPr>
        <p:spPr>
          <a:xfrm>
            <a:off x="2687158" y="409321"/>
            <a:ext cx="11727735" cy="2105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T Interphases" panose="020B0604020202020204" charset="0"/>
                <a:sym typeface="Guerrilla"/>
              </a:rPr>
              <a:t>ACTUALIZACION LABORAL                                          </a:t>
            </a:r>
            <a:r>
              <a:rPr lang="en-US" sz="32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T Interphases" panose="020B0604020202020204" charset="0"/>
                <a:sym typeface="Guerrilla"/>
              </a:rPr>
              <a:t>(Art 9 Ley 2466/2025 Modifica Art 4 Ley 1496/2011).</a:t>
            </a:r>
          </a:p>
          <a:p>
            <a:pPr algn="ctr">
              <a:lnSpc>
                <a:spcPts val="7290"/>
              </a:lnSpc>
            </a:pPr>
            <a:endParaRPr lang="en-US" sz="6451" dirty="0">
              <a:solidFill>
                <a:srgbClr val="FFFFFF"/>
              </a:solidFill>
              <a:latin typeface="Guerrilla"/>
              <a:ea typeface="Guerrilla"/>
              <a:cs typeface="Guerrilla"/>
              <a:sym typeface="Guerrilla"/>
            </a:endParaRPr>
          </a:p>
        </p:txBody>
      </p:sp>
      <p:sp>
        <p:nvSpPr>
          <p:cNvPr id="9" name="Freeform 28">
            <a:extLst>
              <a:ext uri="{FF2B5EF4-FFF2-40B4-BE49-F238E27FC236}">
                <a16:creationId xmlns:a16="http://schemas.microsoft.com/office/drawing/2014/main" id="{03A69722-D7D2-4DBD-9054-7201A26DC02D}"/>
              </a:ext>
            </a:extLst>
          </p:cNvPr>
          <p:cNvSpPr/>
          <p:nvPr/>
        </p:nvSpPr>
        <p:spPr>
          <a:xfrm flipH="1">
            <a:off x="326311" y="9776483"/>
            <a:ext cx="707704" cy="337125"/>
          </a:xfrm>
          <a:custGeom>
            <a:avLst/>
            <a:gdLst/>
            <a:ahLst/>
            <a:cxnLst/>
            <a:rect l="l" t="t" r="r" b="b"/>
            <a:pathLst>
              <a:path w="707704" h="337125">
                <a:moveTo>
                  <a:pt x="707704" y="0"/>
                </a:moveTo>
                <a:lnTo>
                  <a:pt x="0" y="0"/>
                </a:lnTo>
                <a:lnTo>
                  <a:pt x="0" y="337125"/>
                </a:lnTo>
                <a:lnTo>
                  <a:pt x="707704" y="337125"/>
                </a:lnTo>
                <a:lnTo>
                  <a:pt x="7077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FAE07680-AB2E-40AF-AD15-092A49293445}"/>
              </a:ext>
            </a:extLst>
          </p:cNvPr>
          <p:cNvGrpSpPr/>
          <p:nvPr/>
        </p:nvGrpSpPr>
        <p:grpSpPr>
          <a:xfrm rot="5400000">
            <a:off x="5456071" y="-358928"/>
            <a:ext cx="7162799" cy="11614462"/>
            <a:chOff x="0" y="-38100"/>
            <a:chExt cx="1317065" cy="1335273"/>
          </a:xfrm>
        </p:grpSpPr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79AAC656-FACA-4233-AC86-2C12C4C46D58}"/>
                </a:ext>
              </a:extLst>
            </p:cNvPr>
            <p:cNvSpPr txBox="1"/>
            <p:nvPr/>
          </p:nvSpPr>
          <p:spPr>
            <a:xfrm>
              <a:off x="0" y="-38100"/>
              <a:ext cx="1248985" cy="13352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  <p:sp>
          <p:nvSpPr>
            <p:cNvPr id="16" name="Freeform 4">
              <a:extLst>
                <a:ext uri="{FF2B5EF4-FFF2-40B4-BE49-F238E27FC236}">
                  <a16:creationId xmlns:a16="http://schemas.microsoft.com/office/drawing/2014/main" id="{5C0E994B-8FA2-4018-BC1B-C4AD777223DA}"/>
                </a:ext>
              </a:extLst>
            </p:cNvPr>
            <p:cNvSpPr/>
            <p:nvPr/>
          </p:nvSpPr>
          <p:spPr>
            <a:xfrm>
              <a:off x="68080" y="-5802"/>
              <a:ext cx="1248985" cy="1297173"/>
            </a:xfrm>
            <a:custGeom>
              <a:avLst/>
              <a:gdLst/>
              <a:ahLst/>
              <a:cxnLst/>
              <a:rect l="l" t="t" r="r" b="b"/>
              <a:pathLst>
                <a:path w="1248985" h="1297173">
                  <a:moveTo>
                    <a:pt x="45711" y="0"/>
                  </a:moveTo>
                  <a:lnTo>
                    <a:pt x="1203274" y="0"/>
                  </a:lnTo>
                  <a:cubicBezTo>
                    <a:pt x="1215397" y="0"/>
                    <a:pt x="1227024" y="4816"/>
                    <a:pt x="1235597" y="13389"/>
                  </a:cubicBezTo>
                  <a:cubicBezTo>
                    <a:pt x="1244169" y="21961"/>
                    <a:pt x="1248985" y="33588"/>
                    <a:pt x="1248985" y="45711"/>
                  </a:cubicBezTo>
                  <a:lnTo>
                    <a:pt x="1248985" y="1251461"/>
                  </a:lnTo>
                  <a:cubicBezTo>
                    <a:pt x="1248985" y="1276707"/>
                    <a:pt x="1228519" y="1297173"/>
                    <a:pt x="1203274" y="1297173"/>
                  </a:cubicBezTo>
                  <a:lnTo>
                    <a:pt x="45711" y="1297173"/>
                  </a:lnTo>
                  <a:cubicBezTo>
                    <a:pt x="33588" y="1297173"/>
                    <a:pt x="21961" y="1292357"/>
                    <a:pt x="13389" y="1283784"/>
                  </a:cubicBezTo>
                  <a:cubicBezTo>
                    <a:pt x="4816" y="1275212"/>
                    <a:pt x="0" y="1263585"/>
                    <a:pt x="0" y="1251461"/>
                  </a:cubicBezTo>
                  <a:lnTo>
                    <a:pt x="0" y="45711"/>
                  </a:lnTo>
                  <a:cubicBezTo>
                    <a:pt x="0" y="33588"/>
                    <a:pt x="4816" y="21961"/>
                    <a:pt x="13389" y="13389"/>
                  </a:cubicBezTo>
                  <a:cubicBezTo>
                    <a:pt x="21961" y="4816"/>
                    <a:pt x="33588" y="0"/>
                    <a:pt x="45711" y="0"/>
                  </a:cubicBezTo>
                  <a:close/>
                </a:path>
              </a:pathLst>
            </a:custGeom>
            <a:solidFill>
              <a:srgbClr val="000A1F">
                <a:alpha val="60000"/>
              </a:srgbClr>
            </a:solidFill>
          </p:spPr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2D7442F-E422-445B-8110-3F7EE91A9C2A}"/>
              </a:ext>
            </a:extLst>
          </p:cNvPr>
          <p:cNvSpPr txBox="1"/>
          <p:nvPr/>
        </p:nvSpPr>
        <p:spPr>
          <a:xfrm>
            <a:off x="3584331" y="2366575"/>
            <a:ext cx="10675809" cy="630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458"/>
              </a:lnSpc>
              <a:spcBef>
                <a:spcPct val="0"/>
              </a:spcBef>
            </a:pP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Factores de Evaluacion Objetiva del Trabajo.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ACFAA0AD-35C6-49CC-806E-C50C76A2DF8D}"/>
              </a:ext>
            </a:extLst>
          </p:cNvPr>
          <p:cNvSpPr txBox="1"/>
          <p:nvPr/>
        </p:nvSpPr>
        <p:spPr>
          <a:xfrm>
            <a:off x="3912651" y="3078489"/>
            <a:ext cx="10019171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O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T Interphases" panose="020B0604020202020204" charset="0"/>
              </a:rPr>
              <a:t>Los empleadores podrán tener en cuenta factores de evaluación de cada empleo, deberán estar relacionados a las funciones del cargo, que permita establecer:</a:t>
            </a:r>
          </a:p>
          <a:p>
            <a:pPr algn="just">
              <a:spcBef>
                <a:spcPct val="0"/>
              </a:spcBef>
            </a:pPr>
            <a:endParaRPr lang="es-CO" sz="3000" dirty="0">
              <a:solidFill>
                <a:schemeClr val="accent1">
                  <a:lumMod val="20000"/>
                  <a:lumOff val="80000"/>
                </a:schemeClr>
              </a:solidFill>
              <a:latin typeface="TT Interphases" panose="020B0604020202020204" charset="0"/>
              <a:cs typeface="TT Interphases" panose="020B0604020202020204" charset="0"/>
            </a:endParaRPr>
          </a:p>
          <a:p>
            <a:pPr marL="571500" indent="-57150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El 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T Interphases" panose="020B0604020202020204" charset="0"/>
                <a:sym typeface="Tufuli Arabic"/>
              </a:rPr>
              <a:t>salario y </a:t>
            </a:r>
            <a:r>
              <a:rPr lang="es-CO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T Interphases" panose="020B0604020202020204" charset="0"/>
              </a:rPr>
              <a:t>demás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T Interphases" panose="020B0604020202020204" charset="0"/>
                <a:sym typeface="Tufuli Arabic"/>
              </a:rPr>
              <a:t> beneficios.</a:t>
            </a:r>
          </a:p>
          <a:p>
            <a:pPr marL="571500" indent="-57150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T Interphases" panose="020B0604020202020204" charset="0"/>
                <a:sym typeface="Tufuli Arabic"/>
              </a:rPr>
              <a:t>Naturaleza y nivel de riesgos.</a:t>
            </a:r>
          </a:p>
          <a:p>
            <a:pPr marL="571500" indent="-57150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T Interphases" panose="020B0604020202020204" charset="0"/>
                <a:sym typeface="Tufuli Arabic"/>
              </a:rPr>
              <a:t>Capacidades y Cualidades para el ejercicio del cargo (</a:t>
            </a:r>
            <a:r>
              <a:rPr lang="es-CO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T Interphases" panose="020B0604020202020204" charset="0"/>
              </a:rPr>
              <a:t>Educación, formación 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T Interphases" panose="020B0604020202020204" charset="0"/>
                <a:sym typeface="Tufuli Arabic"/>
              </a:rPr>
              <a:t>y experiencia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).</a:t>
            </a:r>
          </a:p>
          <a:p>
            <a:pPr marL="571500" indent="-57150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Esfuerzo </a:t>
            </a:r>
            <a:r>
              <a:rPr lang="es-CO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T Interphases" panose="020B0604020202020204" charset="0"/>
              </a:rPr>
              <a:t>Físico, Mental y/o Psicológico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T Interphases" panose="020B0604020202020204" charset="0"/>
                <a:sym typeface="Tufuli Arabic"/>
              </a:rPr>
              <a:t>.</a:t>
            </a:r>
          </a:p>
          <a:p>
            <a:pPr marL="571500" indent="-57150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Responsabilidades del cargo.</a:t>
            </a:r>
          </a:p>
          <a:p>
            <a:pPr marL="571500" indent="-57150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Condiciones de Trabajo y 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T Interphases" panose="020B0604020202020204" charset="0"/>
                <a:sym typeface="Tufuli Arabic"/>
              </a:rPr>
              <a:t>Locativas aspectos (</a:t>
            </a:r>
            <a:r>
              <a:rPr lang="es-CO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T Interphases" panose="020B0604020202020204" charset="0"/>
              </a:rPr>
              <a:t>físico, Psicológicos 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T Interphases" panose="020B0604020202020204" charset="0"/>
                <a:sym typeface="Tufuli Arabic"/>
              </a:rPr>
              <a:t>y Herram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ientas de trabajo).</a:t>
            </a:r>
            <a:endParaRPr lang="en-US" sz="3000" dirty="0">
              <a:solidFill>
                <a:schemeClr val="accent1">
                  <a:lumMod val="20000"/>
                  <a:lumOff val="80000"/>
                </a:schemeClr>
              </a:solidFill>
              <a:latin typeface="Tufuli Arabic"/>
              <a:ea typeface="Tufuli Arabic"/>
              <a:cs typeface="Tufuli Arabic"/>
              <a:sym typeface="Tufuli Arabic"/>
            </a:endParaRPr>
          </a:p>
        </p:txBody>
      </p:sp>
    </p:spTree>
    <p:extLst>
      <p:ext uri="{BB962C8B-B14F-4D97-AF65-F5344CB8AC3E}">
        <p14:creationId xmlns:p14="http://schemas.microsoft.com/office/powerpoint/2010/main" val="910250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666"/>
            </a:stretch>
          </a:blipFill>
        </p:spPr>
        <p:txBody>
          <a:bodyPr/>
          <a:lstStyle/>
          <a:p>
            <a:endParaRPr lang="es-CO" dirty="0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1192511" y="3845012"/>
            <a:ext cx="4742240" cy="5069863"/>
            <a:chOff x="0" y="-38100"/>
            <a:chExt cx="1248985" cy="133527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48985" cy="1297173"/>
            </a:xfrm>
            <a:custGeom>
              <a:avLst/>
              <a:gdLst/>
              <a:ahLst/>
              <a:cxnLst/>
              <a:rect l="l" t="t" r="r" b="b"/>
              <a:pathLst>
                <a:path w="1248985" h="1297173">
                  <a:moveTo>
                    <a:pt x="45711" y="0"/>
                  </a:moveTo>
                  <a:lnTo>
                    <a:pt x="1203274" y="0"/>
                  </a:lnTo>
                  <a:cubicBezTo>
                    <a:pt x="1215397" y="0"/>
                    <a:pt x="1227024" y="4816"/>
                    <a:pt x="1235597" y="13389"/>
                  </a:cubicBezTo>
                  <a:cubicBezTo>
                    <a:pt x="1244169" y="21961"/>
                    <a:pt x="1248985" y="33588"/>
                    <a:pt x="1248985" y="45711"/>
                  </a:cubicBezTo>
                  <a:lnTo>
                    <a:pt x="1248985" y="1251461"/>
                  </a:lnTo>
                  <a:cubicBezTo>
                    <a:pt x="1248985" y="1276707"/>
                    <a:pt x="1228519" y="1297173"/>
                    <a:pt x="1203274" y="1297173"/>
                  </a:cubicBezTo>
                  <a:lnTo>
                    <a:pt x="45711" y="1297173"/>
                  </a:lnTo>
                  <a:cubicBezTo>
                    <a:pt x="33588" y="1297173"/>
                    <a:pt x="21961" y="1292357"/>
                    <a:pt x="13389" y="1283784"/>
                  </a:cubicBezTo>
                  <a:cubicBezTo>
                    <a:pt x="4816" y="1275212"/>
                    <a:pt x="0" y="1263585"/>
                    <a:pt x="0" y="1251461"/>
                  </a:cubicBezTo>
                  <a:lnTo>
                    <a:pt x="0" y="45711"/>
                  </a:lnTo>
                  <a:cubicBezTo>
                    <a:pt x="0" y="33588"/>
                    <a:pt x="4816" y="21961"/>
                    <a:pt x="13389" y="13389"/>
                  </a:cubicBezTo>
                  <a:cubicBezTo>
                    <a:pt x="21961" y="4816"/>
                    <a:pt x="33588" y="0"/>
                    <a:pt x="45711" y="0"/>
                  </a:cubicBezTo>
                  <a:close/>
                </a:path>
              </a:pathLst>
            </a:custGeom>
            <a:solidFill>
              <a:srgbClr val="000A1F">
                <a:alpha val="60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248985" cy="13352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6772880" y="3917342"/>
            <a:ext cx="4742240" cy="4925202"/>
            <a:chOff x="0" y="0"/>
            <a:chExt cx="1248985" cy="129717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48985" cy="1297173"/>
            </a:xfrm>
            <a:custGeom>
              <a:avLst/>
              <a:gdLst/>
              <a:ahLst/>
              <a:cxnLst/>
              <a:rect l="l" t="t" r="r" b="b"/>
              <a:pathLst>
                <a:path w="1248985" h="1297173">
                  <a:moveTo>
                    <a:pt x="45711" y="0"/>
                  </a:moveTo>
                  <a:lnTo>
                    <a:pt x="1203274" y="0"/>
                  </a:lnTo>
                  <a:cubicBezTo>
                    <a:pt x="1215397" y="0"/>
                    <a:pt x="1227024" y="4816"/>
                    <a:pt x="1235597" y="13389"/>
                  </a:cubicBezTo>
                  <a:cubicBezTo>
                    <a:pt x="1244169" y="21961"/>
                    <a:pt x="1248985" y="33588"/>
                    <a:pt x="1248985" y="45711"/>
                  </a:cubicBezTo>
                  <a:lnTo>
                    <a:pt x="1248985" y="1251461"/>
                  </a:lnTo>
                  <a:cubicBezTo>
                    <a:pt x="1248985" y="1276707"/>
                    <a:pt x="1228519" y="1297173"/>
                    <a:pt x="1203274" y="1297173"/>
                  </a:cubicBezTo>
                  <a:lnTo>
                    <a:pt x="45711" y="1297173"/>
                  </a:lnTo>
                  <a:cubicBezTo>
                    <a:pt x="33588" y="1297173"/>
                    <a:pt x="21961" y="1292357"/>
                    <a:pt x="13389" y="1283784"/>
                  </a:cubicBezTo>
                  <a:cubicBezTo>
                    <a:pt x="4816" y="1275212"/>
                    <a:pt x="0" y="1263585"/>
                    <a:pt x="0" y="1251461"/>
                  </a:cubicBezTo>
                  <a:lnTo>
                    <a:pt x="0" y="45711"/>
                  </a:lnTo>
                  <a:cubicBezTo>
                    <a:pt x="0" y="33588"/>
                    <a:pt x="4816" y="21961"/>
                    <a:pt x="13389" y="13389"/>
                  </a:cubicBezTo>
                  <a:cubicBezTo>
                    <a:pt x="21961" y="4816"/>
                    <a:pt x="33588" y="0"/>
                    <a:pt x="45711" y="0"/>
                  </a:cubicBezTo>
                  <a:close/>
                </a:path>
              </a:pathLst>
            </a:custGeom>
            <a:solidFill>
              <a:srgbClr val="000A1F">
                <a:alpha val="60000"/>
              </a:srgbClr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248985" cy="13352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6588657" y="-3699134"/>
            <a:ext cx="4127957" cy="8216085"/>
            <a:chOff x="0" y="0"/>
            <a:chExt cx="1087198" cy="18793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87198" cy="1879380"/>
            </a:xfrm>
            <a:custGeom>
              <a:avLst/>
              <a:gdLst/>
              <a:ahLst/>
              <a:cxnLst/>
              <a:rect l="l" t="t" r="r" b="b"/>
              <a:pathLst>
                <a:path w="1087198" h="1879380">
                  <a:moveTo>
                    <a:pt x="52514" y="0"/>
                  </a:moveTo>
                  <a:lnTo>
                    <a:pt x="1034685" y="0"/>
                  </a:lnTo>
                  <a:cubicBezTo>
                    <a:pt x="1063687" y="0"/>
                    <a:pt x="1087198" y="23511"/>
                    <a:pt x="1087198" y="52514"/>
                  </a:cubicBezTo>
                  <a:lnTo>
                    <a:pt x="1087198" y="1826866"/>
                  </a:lnTo>
                  <a:cubicBezTo>
                    <a:pt x="1087198" y="1840794"/>
                    <a:pt x="1081666" y="1854151"/>
                    <a:pt x="1071818" y="1863999"/>
                  </a:cubicBezTo>
                  <a:cubicBezTo>
                    <a:pt x="1061969" y="1873847"/>
                    <a:pt x="1048612" y="1879380"/>
                    <a:pt x="1034685" y="1879380"/>
                  </a:cubicBezTo>
                  <a:lnTo>
                    <a:pt x="52514" y="1879380"/>
                  </a:lnTo>
                  <a:cubicBezTo>
                    <a:pt x="23511" y="1879380"/>
                    <a:pt x="0" y="1855869"/>
                    <a:pt x="0" y="1826866"/>
                  </a:cubicBezTo>
                  <a:lnTo>
                    <a:pt x="0" y="52514"/>
                  </a:lnTo>
                  <a:cubicBezTo>
                    <a:pt x="0" y="23511"/>
                    <a:pt x="23511" y="0"/>
                    <a:pt x="52514" y="0"/>
                  </a:cubicBezTo>
                  <a:close/>
                </a:path>
              </a:pathLst>
            </a:custGeom>
            <a:solidFill>
              <a:srgbClr val="000A1F">
                <a:alpha val="60000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087198" cy="19174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406487" y="4736211"/>
            <a:ext cx="4169629" cy="4824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1"/>
              </a:lnSpc>
            </a:pPr>
            <a:r>
              <a:rPr lang="en-US" sz="2367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/>
                <a:ea typeface="TT Interphases"/>
                <a:cs typeface="TT Interphases"/>
                <a:sym typeface="TT Interphases"/>
              </a:rPr>
              <a:t>REDUCCION DE LA JORNADA LABORAL</a:t>
            </a:r>
          </a:p>
          <a:p>
            <a:pPr algn="ctr">
              <a:lnSpc>
                <a:spcPts val="3811"/>
              </a:lnSpc>
            </a:pPr>
            <a:endParaRPr lang="en-US" sz="2367" b="1" dirty="0">
              <a:solidFill>
                <a:schemeClr val="bg1"/>
              </a:solidFill>
              <a:latin typeface="TT Interphases"/>
              <a:ea typeface="TT Interphases"/>
              <a:cs typeface="TT Interphases"/>
              <a:sym typeface="TT Interphases"/>
            </a:endParaRPr>
          </a:p>
          <a:p>
            <a:pPr algn="ctr">
              <a:lnSpc>
                <a:spcPts val="3811"/>
              </a:lnSpc>
            </a:pPr>
            <a:endParaRPr lang="en-US" sz="2367" b="1" dirty="0">
              <a:solidFill>
                <a:schemeClr val="bg1"/>
              </a:solidFill>
              <a:latin typeface="TT Interphases"/>
              <a:ea typeface="TT Interphases"/>
              <a:cs typeface="TT Interphases"/>
              <a:sym typeface="TT Interphases"/>
            </a:endParaRPr>
          </a:p>
          <a:p>
            <a:pPr algn="ctr">
              <a:lnSpc>
                <a:spcPts val="3811"/>
              </a:lnSpc>
            </a:pPr>
            <a:endParaRPr lang="en-US" sz="2000" b="1" dirty="0">
              <a:solidFill>
                <a:schemeClr val="bg1"/>
              </a:solidFill>
              <a:latin typeface="TT Interphases"/>
              <a:ea typeface="TT Interphases"/>
              <a:cs typeface="TT Interphases"/>
              <a:sym typeface="TT Interphases"/>
            </a:endParaRPr>
          </a:p>
          <a:p>
            <a:pPr algn="ctr">
              <a:lnSpc>
                <a:spcPts val="3811"/>
              </a:lnSpc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/>
                <a:ea typeface="TT Interphases"/>
                <a:cs typeface="TT Interphases"/>
                <a:sym typeface="TT Interphases"/>
              </a:rPr>
              <a:t>Los empleadores </a:t>
            </a:r>
            <a:r>
              <a:rPr lang="es-CO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/>
              </a:rPr>
              <a:t>deberán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/>
                <a:sym typeface="TT Interphases"/>
              </a:rPr>
              <a:t> hacer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/>
                <a:ea typeface="TT Interphases"/>
                <a:cs typeface="TT Interphases"/>
                <a:sym typeface="TT Interphases"/>
              </a:rPr>
              <a:t>ajustes a sus horarios.</a:t>
            </a:r>
          </a:p>
          <a:p>
            <a:pPr algn="ctr">
              <a:lnSpc>
                <a:spcPts val="3811"/>
              </a:lnSpc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ea typeface="TT Interphases"/>
                <a:cs typeface="TT Interphases"/>
                <a:sym typeface="TT Interphases"/>
              </a:rPr>
              <a:t>( Art 11 Ley 2466 de 2025)</a:t>
            </a:r>
          </a:p>
          <a:p>
            <a:pPr algn="ctr">
              <a:lnSpc>
                <a:spcPts val="3811"/>
              </a:lnSpc>
            </a:pPr>
            <a:endParaRPr lang="en-US" sz="2367" b="1" dirty="0">
              <a:solidFill>
                <a:schemeClr val="bg1"/>
              </a:solidFill>
              <a:latin typeface="TT Interphases"/>
              <a:ea typeface="TT Interphases"/>
              <a:cs typeface="TT Interphases"/>
              <a:sym typeface="TT Interphases"/>
            </a:endParaRPr>
          </a:p>
          <a:p>
            <a:pPr algn="ctr">
              <a:lnSpc>
                <a:spcPts val="3811"/>
              </a:lnSpc>
            </a:pPr>
            <a:endParaRPr lang="en-US" sz="2367" b="1" dirty="0">
              <a:solidFill>
                <a:schemeClr val="bg1"/>
              </a:solidFill>
              <a:latin typeface="TT Interphases"/>
              <a:ea typeface="TT Interphases"/>
              <a:cs typeface="TT Interphases"/>
              <a:sym typeface="TT Interphase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059186" y="4736211"/>
            <a:ext cx="4169629" cy="4336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1"/>
              </a:lnSpc>
            </a:pPr>
            <a:r>
              <a:rPr lang="en-US" sz="2367" b="1" dirty="0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        </a:t>
            </a:r>
            <a:r>
              <a:rPr lang="en-US" sz="2367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/>
                <a:ea typeface="TT Interphases"/>
                <a:cs typeface="TT Interphases"/>
                <a:sym typeface="TT Interphases"/>
              </a:rPr>
              <a:t>JORNADA LABORAL</a:t>
            </a:r>
          </a:p>
          <a:p>
            <a:pPr algn="ctr">
              <a:lnSpc>
                <a:spcPts val="3811"/>
              </a:lnSpc>
            </a:pPr>
            <a:endParaRPr lang="en-US" sz="2367" b="1" dirty="0">
              <a:solidFill>
                <a:srgbClr val="FFFFFF"/>
              </a:solidFill>
              <a:latin typeface="TT Interphases"/>
              <a:ea typeface="TT Interphases"/>
              <a:cs typeface="TT Interphases"/>
              <a:sym typeface="TT Interphases"/>
            </a:endParaRPr>
          </a:p>
          <a:p>
            <a:pPr algn="ctr">
              <a:lnSpc>
                <a:spcPts val="3811"/>
              </a:lnSpc>
            </a:pPr>
            <a:endParaRPr lang="en-US" sz="2367" b="1" dirty="0">
              <a:solidFill>
                <a:srgbClr val="FFFFFF"/>
              </a:solidFill>
              <a:latin typeface="TT Interphases"/>
              <a:ea typeface="TT Interphases"/>
              <a:cs typeface="TT Interphases"/>
              <a:sym typeface="TT Interphases"/>
            </a:endParaRPr>
          </a:p>
          <a:p>
            <a:pPr algn="ctr">
              <a:lnSpc>
                <a:spcPts val="3811"/>
              </a:lnSpc>
            </a:pPr>
            <a:endParaRPr lang="en-US" sz="2367" b="1" dirty="0">
              <a:solidFill>
                <a:srgbClr val="FFFFFF"/>
              </a:solidFill>
              <a:latin typeface="TT Interphases"/>
              <a:ea typeface="TT Interphases"/>
              <a:cs typeface="TT Interphases"/>
              <a:sym typeface="TT Interphases"/>
            </a:endParaRPr>
          </a:p>
          <a:p>
            <a:pPr algn="ctr">
              <a:lnSpc>
                <a:spcPts val="3811"/>
              </a:lnSpc>
            </a:pPr>
            <a:endParaRPr lang="en-US" sz="2367" b="1" dirty="0">
              <a:solidFill>
                <a:srgbClr val="FFFFFF"/>
              </a:solidFill>
              <a:latin typeface="TT Interphases"/>
              <a:ea typeface="TT Interphases"/>
              <a:cs typeface="TT Interphases"/>
              <a:sym typeface="TT Interphases"/>
            </a:endParaRPr>
          </a:p>
          <a:p>
            <a:pPr algn="ctr">
              <a:lnSpc>
                <a:spcPts val="3811"/>
              </a:lnSpc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/>
                <a:ea typeface="TT Interphases"/>
                <a:cs typeface="TT Interphases"/>
                <a:sym typeface="TT Interphases"/>
              </a:rPr>
              <a:t>Vigencia 25 diciembre 2025 Recargo Nocturno 35%                               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ea typeface="TT Interphases"/>
                <a:cs typeface="TT Interphases"/>
                <a:sym typeface="TT Interphases"/>
              </a:rPr>
              <a:t>( Art 10 Ley 2466 de 2025)</a:t>
            </a:r>
          </a:p>
          <a:p>
            <a:pPr algn="ctr">
              <a:lnSpc>
                <a:spcPts val="3811"/>
              </a:lnSpc>
            </a:pPr>
            <a:r>
              <a:rPr lang="en-US" sz="2367" b="1" dirty="0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522381" y="453652"/>
            <a:ext cx="8216084" cy="1066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451"/>
              </a:lnSpc>
              <a:spcBef>
                <a:spcPct val="0"/>
              </a:spcBef>
            </a:pPr>
            <a:r>
              <a:rPr lang="es-CO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</a:rPr>
              <a:t>Actualización </a:t>
            </a:r>
            <a:r>
              <a:rPr lang="en-US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ea typeface="Muli Heavy"/>
                <a:cs typeface="Muli Heavy"/>
                <a:sym typeface="Muli Heavy"/>
              </a:rPr>
              <a:t>Laboral</a:t>
            </a:r>
            <a:r>
              <a:rPr lang="en-US" sz="4400" b="1" spc="144" dirty="0">
                <a:solidFill>
                  <a:srgbClr val="FFFFFF"/>
                </a:solidFill>
                <a:latin typeface="Muli Heavy"/>
                <a:ea typeface="Muli Heavy"/>
                <a:cs typeface="Muli Heavy"/>
                <a:sym typeface="Muli Heavy"/>
              </a:rPr>
              <a:t>.</a:t>
            </a:r>
          </a:p>
        </p:txBody>
      </p:sp>
      <p:grpSp>
        <p:nvGrpSpPr>
          <p:cNvPr id="15" name="Group 15"/>
          <p:cNvGrpSpPr/>
          <p:nvPr/>
        </p:nvGrpSpPr>
        <p:grpSpPr>
          <a:xfrm rot="5400000">
            <a:off x="12425579" y="3917342"/>
            <a:ext cx="4742240" cy="4925202"/>
            <a:chOff x="0" y="0"/>
            <a:chExt cx="1248985" cy="129717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48985" cy="1297173"/>
            </a:xfrm>
            <a:custGeom>
              <a:avLst/>
              <a:gdLst/>
              <a:ahLst/>
              <a:cxnLst/>
              <a:rect l="l" t="t" r="r" b="b"/>
              <a:pathLst>
                <a:path w="1248985" h="1297173">
                  <a:moveTo>
                    <a:pt x="45711" y="0"/>
                  </a:moveTo>
                  <a:lnTo>
                    <a:pt x="1203274" y="0"/>
                  </a:lnTo>
                  <a:cubicBezTo>
                    <a:pt x="1215397" y="0"/>
                    <a:pt x="1227024" y="4816"/>
                    <a:pt x="1235597" y="13389"/>
                  </a:cubicBezTo>
                  <a:cubicBezTo>
                    <a:pt x="1244169" y="21961"/>
                    <a:pt x="1248985" y="33588"/>
                    <a:pt x="1248985" y="45711"/>
                  </a:cubicBezTo>
                  <a:lnTo>
                    <a:pt x="1248985" y="1251461"/>
                  </a:lnTo>
                  <a:cubicBezTo>
                    <a:pt x="1248985" y="1276707"/>
                    <a:pt x="1228519" y="1297173"/>
                    <a:pt x="1203274" y="1297173"/>
                  </a:cubicBezTo>
                  <a:lnTo>
                    <a:pt x="45711" y="1297173"/>
                  </a:lnTo>
                  <a:cubicBezTo>
                    <a:pt x="33588" y="1297173"/>
                    <a:pt x="21961" y="1292357"/>
                    <a:pt x="13389" y="1283784"/>
                  </a:cubicBezTo>
                  <a:cubicBezTo>
                    <a:pt x="4816" y="1275212"/>
                    <a:pt x="0" y="1263585"/>
                    <a:pt x="0" y="1251461"/>
                  </a:cubicBezTo>
                  <a:lnTo>
                    <a:pt x="0" y="45711"/>
                  </a:lnTo>
                  <a:cubicBezTo>
                    <a:pt x="0" y="33588"/>
                    <a:pt x="4816" y="21961"/>
                    <a:pt x="13389" y="13389"/>
                  </a:cubicBezTo>
                  <a:cubicBezTo>
                    <a:pt x="21961" y="4816"/>
                    <a:pt x="33588" y="0"/>
                    <a:pt x="45711" y="0"/>
                  </a:cubicBezTo>
                  <a:close/>
                </a:path>
              </a:pathLst>
            </a:custGeom>
            <a:solidFill>
              <a:srgbClr val="000A1F">
                <a:alpha val="60000"/>
              </a:srgbClr>
            </a:solidFill>
          </p:spPr>
          <p:txBody>
            <a:bodyPr/>
            <a:lstStyle/>
            <a:p>
              <a:endParaRPr lang="es-CO" dirty="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248985" cy="13352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2711885" y="4736211"/>
            <a:ext cx="4169629" cy="3849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1"/>
              </a:lnSpc>
            </a:pPr>
            <a:r>
              <a:rPr lang="en-US" sz="2367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/>
                <a:ea typeface="TT Interphases"/>
                <a:cs typeface="TT Interphases"/>
                <a:sym typeface="TT Interphases"/>
              </a:rPr>
              <a:t>RECARGO POR LABORAR DIA DE DESCANSO</a:t>
            </a:r>
            <a:r>
              <a:rPr lang="en-US" sz="2367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/>
                <a:ea typeface="TT Interphases"/>
                <a:cs typeface="TT Interphases"/>
                <a:sym typeface="TT Interphases"/>
              </a:rPr>
              <a:t>.</a:t>
            </a:r>
          </a:p>
          <a:p>
            <a:pPr algn="ctr">
              <a:lnSpc>
                <a:spcPts val="3811"/>
              </a:lnSpc>
            </a:pPr>
            <a:endParaRPr lang="en-US" sz="2367" dirty="0">
              <a:solidFill>
                <a:srgbClr val="FFFFFF"/>
              </a:solidFill>
              <a:latin typeface="TT Interphases"/>
              <a:ea typeface="TT Interphases"/>
              <a:cs typeface="TT Interphases"/>
              <a:sym typeface="TT Interphases"/>
            </a:endParaRPr>
          </a:p>
          <a:p>
            <a:pPr algn="ctr">
              <a:lnSpc>
                <a:spcPts val="3811"/>
              </a:lnSpc>
            </a:pPr>
            <a:endParaRPr lang="en-US" sz="2367" dirty="0">
              <a:solidFill>
                <a:srgbClr val="FFFFFF"/>
              </a:solidFill>
              <a:latin typeface="TT Interphases"/>
              <a:ea typeface="TT Interphases"/>
              <a:cs typeface="TT Interphases"/>
              <a:sym typeface="TT Interphases"/>
            </a:endParaRPr>
          </a:p>
          <a:p>
            <a:pPr algn="ctr">
              <a:lnSpc>
                <a:spcPts val="3811"/>
              </a:lnSpc>
            </a:pPr>
            <a:endParaRPr lang="en-US" sz="2367" dirty="0">
              <a:solidFill>
                <a:srgbClr val="FFFFFF"/>
              </a:solidFill>
              <a:latin typeface="TT Interphases"/>
              <a:ea typeface="TT Interphases"/>
              <a:cs typeface="TT Interphases"/>
              <a:sym typeface="TT Interphases"/>
            </a:endParaRPr>
          </a:p>
          <a:p>
            <a:pPr algn="ctr">
              <a:lnSpc>
                <a:spcPts val="3811"/>
              </a:lnSpc>
            </a:pP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TT Interphases"/>
              <a:ea typeface="TT Interphases"/>
              <a:cs typeface="TT Interphases"/>
              <a:sym typeface="TT Interphases"/>
            </a:endParaRPr>
          </a:p>
          <a:p>
            <a:pPr algn="ctr">
              <a:lnSpc>
                <a:spcPts val="3811"/>
              </a:lnSpc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/>
                <a:ea typeface="TT Interphases"/>
                <a:cs typeface="TT Interphases"/>
                <a:sym typeface="TT Interphases"/>
              </a:rPr>
              <a:t>( Art 10 Ley 2466 de 2025)</a:t>
            </a:r>
          </a:p>
          <a:p>
            <a:pPr algn="ctr">
              <a:lnSpc>
                <a:spcPts val="3811"/>
              </a:lnSpc>
            </a:pPr>
            <a:endParaRPr lang="en-US" sz="2367" dirty="0">
              <a:solidFill>
                <a:srgbClr val="FFFFFF"/>
              </a:solidFill>
              <a:latin typeface="TT Interphases"/>
              <a:ea typeface="TT Interphases"/>
              <a:cs typeface="TT Interphases"/>
              <a:sym typeface="TT Interphases"/>
            </a:endParaRPr>
          </a:p>
        </p:txBody>
      </p:sp>
      <p:pic>
        <p:nvPicPr>
          <p:cNvPr id="26" name="Gráfico 21" descr="Cronômetro 75% com preenchimento sólido">
            <a:extLst>
              <a:ext uri="{FF2B5EF4-FFF2-40B4-BE49-F238E27FC236}">
                <a16:creationId xmlns:a16="http://schemas.microsoft.com/office/drawing/2014/main" id="{645DB849-2CDC-4B75-BE12-DEF6C015B6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10273" y="4453354"/>
            <a:ext cx="1111143" cy="1056377"/>
          </a:xfrm>
          <a:prstGeom prst="rect">
            <a:avLst/>
          </a:prstGeom>
        </p:spPr>
      </p:pic>
      <p:grpSp>
        <p:nvGrpSpPr>
          <p:cNvPr id="36" name="Google Shape;8958;p172">
            <a:extLst>
              <a:ext uri="{FF2B5EF4-FFF2-40B4-BE49-F238E27FC236}">
                <a16:creationId xmlns:a16="http://schemas.microsoft.com/office/drawing/2014/main" id="{52958A3B-2EFD-4AAE-B556-DC796BCA8A7E}"/>
              </a:ext>
            </a:extLst>
          </p:cNvPr>
          <p:cNvGrpSpPr/>
          <p:nvPr/>
        </p:nvGrpSpPr>
        <p:grpSpPr>
          <a:xfrm>
            <a:off x="12561924" y="7548031"/>
            <a:ext cx="870567" cy="832272"/>
            <a:chOff x="0" y="0"/>
            <a:chExt cx="273050" cy="234951"/>
          </a:xfrm>
          <a:solidFill>
            <a:schemeClr val="bg1"/>
          </a:solidFill>
        </p:grpSpPr>
        <p:sp>
          <p:nvSpPr>
            <p:cNvPr id="37" name="Google Shape;8959;p172">
              <a:extLst>
                <a:ext uri="{FF2B5EF4-FFF2-40B4-BE49-F238E27FC236}">
                  <a16:creationId xmlns:a16="http://schemas.microsoft.com/office/drawing/2014/main" id="{1717B3D2-63CC-4195-967E-2A554FEF8BE4}"/>
                </a:ext>
              </a:extLst>
            </p:cNvPr>
            <p:cNvSpPr/>
            <p:nvPr/>
          </p:nvSpPr>
          <p:spPr>
            <a:xfrm>
              <a:off x="0" y="0"/>
              <a:ext cx="180975" cy="68263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8" name="Google Shape;8960;p172">
              <a:extLst>
                <a:ext uri="{FF2B5EF4-FFF2-40B4-BE49-F238E27FC236}">
                  <a16:creationId xmlns:a16="http://schemas.microsoft.com/office/drawing/2014/main" id="{EE46F801-DBB1-48EA-BD42-B1DB52C82E9C}"/>
                </a:ext>
              </a:extLst>
            </p:cNvPr>
            <p:cNvSpPr/>
            <p:nvPr/>
          </p:nvSpPr>
          <p:spPr>
            <a:xfrm>
              <a:off x="0" y="57150"/>
              <a:ext cx="180975" cy="46038"/>
            </a:xfrm>
            <a:custGeom>
              <a:avLst/>
              <a:gdLst/>
              <a:ahLst/>
              <a:cxnLst/>
              <a:rect l="l" t="t" r="r" b="b"/>
              <a:pathLst>
                <a:path w="79" h="20" extrusionOk="0">
                  <a:moveTo>
                    <a:pt x="40" y="20"/>
                  </a:moveTo>
                  <a:cubicBezTo>
                    <a:pt x="61" y="20"/>
                    <a:pt x="79" y="13"/>
                    <a:pt x="79" y="5"/>
                  </a:cubicBezTo>
                  <a:cubicBezTo>
                    <a:pt x="79" y="3"/>
                    <a:pt x="79" y="2"/>
                    <a:pt x="78" y="1"/>
                  </a:cubicBezTo>
                  <a:cubicBezTo>
                    <a:pt x="78" y="1"/>
                    <a:pt x="77" y="0"/>
                    <a:pt x="77" y="1"/>
                  </a:cubicBezTo>
                  <a:cubicBezTo>
                    <a:pt x="74" y="2"/>
                    <a:pt x="72" y="3"/>
                    <a:pt x="69" y="5"/>
                  </a:cubicBezTo>
                  <a:cubicBezTo>
                    <a:pt x="61" y="8"/>
                    <a:pt x="51" y="9"/>
                    <a:pt x="40" y="9"/>
                  </a:cubicBezTo>
                  <a:cubicBezTo>
                    <a:pt x="29" y="9"/>
                    <a:pt x="18" y="8"/>
                    <a:pt x="10" y="5"/>
                  </a:cubicBezTo>
                  <a:cubicBezTo>
                    <a:pt x="7" y="3"/>
                    <a:pt x="5" y="2"/>
                    <a:pt x="2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13"/>
                    <a:pt x="18" y="20"/>
                    <a:pt x="40" y="20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9" name="Google Shape;8961;p172">
              <a:extLst>
                <a:ext uri="{FF2B5EF4-FFF2-40B4-BE49-F238E27FC236}">
                  <a16:creationId xmlns:a16="http://schemas.microsoft.com/office/drawing/2014/main" id="{224B3CCE-F58C-4276-8141-516A294C2F70}"/>
                </a:ext>
              </a:extLst>
            </p:cNvPr>
            <p:cNvSpPr/>
            <p:nvPr/>
          </p:nvSpPr>
          <p:spPr>
            <a:xfrm>
              <a:off x="0" y="160338"/>
              <a:ext cx="127000" cy="46038"/>
            </a:xfrm>
            <a:custGeom>
              <a:avLst/>
              <a:gdLst/>
              <a:ahLst/>
              <a:cxnLst/>
              <a:rect l="l" t="t" r="r" b="b"/>
              <a:pathLst>
                <a:path w="55" h="20" extrusionOk="0">
                  <a:moveTo>
                    <a:pt x="51" y="9"/>
                  </a:moveTo>
                  <a:cubicBezTo>
                    <a:pt x="51" y="9"/>
                    <a:pt x="51" y="9"/>
                    <a:pt x="50" y="9"/>
                  </a:cubicBezTo>
                  <a:cubicBezTo>
                    <a:pt x="47" y="9"/>
                    <a:pt x="43" y="9"/>
                    <a:pt x="40" y="9"/>
                  </a:cubicBezTo>
                  <a:cubicBezTo>
                    <a:pt x="29" y="9"/>
                    <a:pt x="18" y="8"/>
                    <a:pt x="10" y="5"/>
                  </a:cubicBezTo>
                  <a:cubicBezTo>
                    <a:pt x="7" y="3"/>
                    <a:pt x="5" y="3"/>
                    <a:pt x="3" y="1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13"/>
                    <a:pt x="18" y="20"/>
                    <a:pt x="40" y="20"/>
                  </a:cubicBezTo>
                  <a:cubicBezTo>
                    <a:pt x="44" y="20"/>
                    <a:pt x="50" y="20"/>
                    <a:pt x="54" y="19"/>
                  </a:cubicBezTo>
                  <a:cubicBezTo>
                    <a:pt x="55" y="19"/>
                    <a:pt x="55" y="19"/>
                    <a:pt x="55" y="18"/>
                  </a:cubicBezTo>
                  <a:cubicBezTo>
                    <a:pt x="53" y="16"/>
                    <a:pt x="51" y="12"/>
                    <a:pt x="51" y="9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0" name="Google Shape;8962;p172">
              <a:extLst>
                <a:ext uri="{FF2B5EF4-FFF2-40B4-BE49-F238E27FC236}">
                  <a16:creationId xmlns:a16="http://schemas.microsoft.com/office/drawing/2014/main" id="{8D73EFC9-AFF8-45F7-A314-A47D535AE917}"/>
                </a:ext>
              </a:extLst>
            </p:cNvPr>
            <p:cNvSpPr/>
            <p:nvPr/>
          </p:nvSpPr>
          <p:spPr>
            <a:xfrm>
              <a:off x="0" y="125413"/>
              <a:ext cx="117475" cy="46038"/>
            </a:xfrm>
            <a:custGeom>
              <a:avLst/>
              <a:gdLst/>
              <a:ahLst/>
              <a:cxnLst/>
              <a:rect l="l" t="t" r="r" b="b"/>
              <a:pathLst>
                <a:path w="51" h="20" extrusionOk="0">
                  <a:moveTo>
                    <a:pt x="40" y="20"/>
                  </a:moveTo>
                  <a:cubicBezTo>
                    <a:pt x="44" y="20"/>
                    <a:pt x="47" y="20"/>
                    <a:pt x="49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6"/>
                    <a:pt x="50" y="13"/>
                    <a:pt x="51" y="10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47" y="9"/>
                    <a:pt x="44" y="9"/>
                    <a:pt x="40" y="9"/>
                  </a:cubicBezTo>
                  <a:cubicBezTo>
                    <a:pt x="29" y="9"/>
                    <a:pt x="18" y="8"/>
                    <a:pt x="10" y="5"/>
                  </a:cubicBezTo>
                  <a:cubicBezTo>
                    <a:pt x="7" y="3"/>
                    <a:pt x="5" y="3"/>
                    <a:pt x="3" y="1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13"/>
                    <a:pt x="18" y="20"/>
                    <a:pt x="40" y="20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1" name="Google Shape;8963;p172">
              <a:extLst>
                <a:ext uri="{FF2B5EF4-FFF2-40B4-BE49-F238E27FC236}">
                  <a16:creationId xmlns:a16="http://schemas.microsoft.com/office/drawing/2014/main" id="{A5E561C7-66F8-4332-A0C2-B2E81FF97B69}"/>
                </a:ext>
              </a:extLst>
            </p:cNvPr>
            <p:cNvSpPr/>
            <p:nvPr/>
          </p:nvSpPr>
          <p:spPr>
            <a:xfrm>
              <a:off x="0" y="90488"/>
              <a:ext cx="142875" cy="46038"/>
            </a:xfrm>
            <a:custGeom>
              <a:avLst/>
              <a:gdLst/>
              <a:ahLst/>
              <a:cxnLst/>
              <a:rect l="l" t="t" r="r" b="b"/>
              <a:pathLst>
                <a:path w="62" h="20" extrusionOk="0">
                  <a:moveTo>
                    <a:pt x="61" y="8"/>
                  </a:moveTo>
                  <a:cubicBezTo>
                    <a:pt x="61" y="8"/>
                    <a:pt x="62" y="7"/>
                    <a:pt x="61" y="7"/>
                  </a:cubicBezTo>
                  <a:cubicBezTo>
                    <a:pt x="54" y="9"/>
                    <a:pt x="48" y="9"/>
                    <a:pt x="40" y="9"/>
                  </a:cubicBezTo>
                  <a:cubicBezTo>
                    <a:pt x="29" y="9"/>
                    <a:pt x="18" y="8"/>
                    <a:pt x="10" y="5"/>
                  </a:cubicBezTo>
                  <a:cubicBezTo>
                    <a:pt x="7" y="3"/>
                    <a:pt x="5" y="2"/>
                    <a:pt x="3" y="1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13"/>
                    <a:pt x="18" y="20"/>
                    <a:pt x="40" y="20"/>
                  </a:cubicBezTo>
                  <a:cubicBezTo>
                    <a:pt x="44" y="20"/>
                    <a:pt x="48" y="20"/>
                    <a:pt x="52" y="19"/>
                  </a:cubicBezTo>
                  <a:cubicBezTo>
                    <a:pt x="53" y="19"/>
                    <a:pt x="53" y="18"/>
                    <a:pt x="53" y="18"/>
                  </a:cubicBezTo>
                  <a:cubicBezTo>
                    <a:pt x="55" y="14"/>
                    <a:pt x="58" y="11"/>
                    <a:pt x="61" y="8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" name="Google Shape;8964;p172">
              <a:extLst>
                <a:ext uri="{FF2B5EF4-FFF2-40B4-BE49-F238E27FC236}">
                  <a16:creationId xmlns:a16="http://schemas.microsoft.com/office/drawing/2014/main" id="{3AC1580D-ACA1-4340-B2F0-3B42B19C8552}"/>
                </a:ext>
              </a:extLst>
            </p:cNvPr>
            <p:cNvSpPr/>
            <p:nvPr/>
          </p:nvSpPr>
          <p:spPr>
            <a:xfrm>
              <a:off x="184150" y="127001"/>
              <a:ext cx="36512" cy="76200"/>
            </a:xfrm>
            <a:custGeom>
              <a:avLst/>
              <a:gdLst/>
              <a:ahLst/>
              <a:cxnLst/>
              <a:rect l="l" t="t" r="r" b="b"/>
              <a:pathLst>
                <a:path w="16" h="33" extrusionOk="0">
                  <a:moveTo>
                    <a:pt x="10" y="14"/>
                  </a:moveTo>
                  <a:cubicBezTo>
                    <a:pt x="6" y="13"/>
                    <a:pt x="5" y="12"/>
                    <a:pt x="5" y="10"/>
                  </a:cubicBezTo>
                  <a:cubicBezTo>
                    <a:pt x="5" y="9"/>
                    <a:pt x="6" y="8"/>
                    <a:pt x="9" y="8"/>
                  </a:cubicBezTo>
                  <a:cubicBezTo>
                    <a:pt x="11" y="8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4" y="8"/>
                    <a:pt x="15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5"/>
                    <a:pt x="15" y="5"/>
                  </a:cubicBezTo>
                  <a:cubicBezTo>
                    <a:pt x="13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3" y="5"/>
                    <a:pt x="1" y="7"/>
                    <a:pt x="1" y="11"/>
                  </a:cubicBezTo>
                  <a:cubicBezTo>
                    <a:pt x="1" y="15"/>
                    <a:pt x="4" y="16"/>
                    <a:pt x="7" y="18"/>
                  </a:cubicBezTo>
                  <a:cubicBezTo>
                    <a:pt x="10" y="19"/>
                    <a:pt x="11" y="20"/>
                    <a:pt x="11" y="22"/>
                  </a:cubicBezTo>
                  <a:cubicBezTo>
                    <a:pt x="11" y="24"/>
                    <a:pt x="10" y="25"/>
                    <a:pt x="7" y="25"/>
                  </a:cubicBezTo>
                  <a:cubicBezTo>
                    <a:pt x="5" y="25"/>
                    <a:pt x="3" y="24"/>
                    <a:pt x="3" y="24"/>
                  </a:cubicBezTo>
                  <a:cubicBezTo>
                    <a:pt x="3" y="23"/>
                    <a:pt x="2" y="23"/>
                    <a:pt x="2" y="23"/>
                  </a:cubicBezTo>
                  <a:cubicBezTo>
                    <a:pt x="2" y="23"/>
                    <a:pt x="1" y="24"/>
                    <a:pt x="1" y="2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1" y="27"/>
                    <a:pt x="1" y="27"/>
                  </a:cubicBezTo>
                  <a:cubicBezTo>
                    <a:pt x="3" y="28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2"/>
                    <a:pt x="7" y="33"/>
                    <a:pt x="8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10" y="32"/>
                    <a:pt x="10" y="31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4" y="28"/>
                    <a:pt x="16" y="25"/>
                    <a:pt x="16" y="21"/>
                  </a:cubicBezTo>
                  <a:cubicBezTo>
                    <a:pt x="16" y="18"/>
                    <a:pt x="14" y="16"/>
                    <a:pt x="10" y="14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" name="Google Shape;8965;p172">
              <a:extLst>
                <a:ext uri="{FF2B5EF4-FFF2-40B4-BE49-F238E27FC236}">
                  <a16:creationId xmlns:a16="http://schemas.microsoft.com/office/drawing/2014/main" id="{54223321-8652-47FC-A102-0FF1831229B4}"/>
                </a:ext>
              </a:extLst>
            </p:cNvPr>
            <p:cNvSpPr/>
            <p:nvPr/>
          </p:nvSpPr>
          <p:spPr>
            <a:xfrm>
              <a:off x="133350" y="95251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30" y="54"/>
                  </a:moveTo>
                  <a:cubicBezTo>
                    <a:pt x="17" y="54"/>
                    <a:pt x="7" y="43"/>
                    <a:pt x="7" y="30"/>
                  </a:cubicBezTo>
                  <a:cubicBezTo>
                    <a:pt x="7" y="17"/>
                    <a:pt x="17" y="7"/>
                    <a:pt x="30" y="7"/>
                  </a:cubicBezTo>
                  <a:cubicBezTo>
                    <a:pt x="43" y="7"/>
                    <a:pt x="54" y="17"/>
                    <a:pt x="54" y="30"/>
                  </a:cubicBezTo>
                  <a:cubicBezTo>
                    <a:pt x="54" y="43"/>
                    <a:pt x="43" y="54"/>
                    <a:pt x="30" y="54"/>
                  </a:cubicBezTo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1"/>
                    <a:pt x="30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3"/>
                    <a:pt x="47" y="0"/>
                    <a:pt x="30" y="0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pic>
        <p:nvPicPr>
          <p:cNvPr id="57" name="Imagen 56">
            <a:extLst>
              <a:ext uri="{FF2B5EF4-FFF2-40B4-BE49-F238E27FC236}">
                <a16:creationId xmlns:a16="http://schemas.microsoft.com/office/drawing/2014/main" id="{8AF3F32C-2E63-41A8-AF7F-2B18E8DF5A9A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0889" y="199504"/>
            <a:ext cx="2381250" cy="2381250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8783F6F9-67E2-4F90-8FB0-2D34430125A9}"/>
              </a:ext>
            </a:extLst>
          </p:cNvPr>
          <p:cNvSpPr txBox="1"/>
          <p:nvPr/>
        </p:nvSpPr>
        <p:spPr>
          <a:xfrm>
            <a:off x="72330" y="9399101"/>
            <a:ext cx="1828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</a:tabLst>
            </a:pPr>
            <a:r>
              <a:rPr lang="es-CO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Carrera 5 # 12-16 Oficina 1108 Edif. Suramericana Teléfonos </a:t>
            </a:r>
            <a:r>
              <a:rPr lang="de-DE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Tel: (602) 880 1184  +57 315 431 9589 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www.campoabogados.com</a:t>
            </a: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  Cali - Colombia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6095797-CF13-4449-977D-E13C445901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3193" y="6017969"/>
            <a:ext cx="4256136" cy="954331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FC7FA0B-CD84-4B11-8914-E311419629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9374" y="6120410"/>
            <a:ext cx="4153912" cy="749447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D1A63DF3-DAE3-4F14-8D54-2081507430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37509" y="5836285"/>
            <a:ext cx="4089722" cy="1129229"/>
          </a:xfrm>
          <a:prstGeom prst="rect">
            <a:avLst/>
          </a:prstGeom>
        </p:spPr>
      </p:pic>
      <p:sp>
        <p:nvSpPr>
          <p:cNvPr id="45" name="Freeform 28">
            <a:extLst>
              <a:ext uri="{FF2B5EF4-FFF2-40B4-BE49-F238E27FC236}">
                <a16:creationId xmlns:a16="http://schemas.microsoft.com/office/drawing/2014/main" id="{319A0664-48E8-4CF0-ADDE-3B51A44C5B3E}"/>
              </a:ext>
            </a:extLst>
          </p:cNvPr>
          <p:cNvSpPr/>
          <p:nvPr/>
        </p:nvSpPr>
        <p:spPr>
          <a:xfrm flipH="1">
            <a:off x="326311" y="9776483"/>
            <a:ext cx="707704" cy="337125"/>
          </a:xfrm>
          <a:custGeom>
            <a:avLst/>
            <a:gdLst/>
            <a:ahLst/>
            <a:cxnLst/>
            <a:rect l="l" t="t" r="r" b="b"/>
            <a:pathLst>
              <a:path w="707704" h="337125">
                <a:moveTo>
                  <a:pt x="707704" y="0"/>
                </a:moveTo>
                <a:lnTo>
                  <a:pt x="0" y="0"/>
                </a:lnTo>
                <a:lnTo>
                  <a:pt x="0" y="337125"/>
                </a:lnTo>
                <a:lnTo>
                  <a:pt x="707704" y="337125"/>
                </a:lnTo>
                <a:lnTo>
                  <a:pt x="707704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47" name="Group 3">
            <a:extLst>
              <a:ext uri="{FF2B5EF4-FFF2-40B4-BE49-F238E27FC236}">
                <a16:creationId xmlns:a16="http://schemas.microsoft.com/office/drawing/2014/main" id="{4223ACC3-4E58-4805-9EE2-C2AD9ECD46A7}"/>
              </a:ext>
            </a:extLst>
          </p:cNvPr>
          <p:cNvGrpSpPr/>
          <p:nvPr/>
        </p:nvGrpSpPr>
        <p:grpSpPr>
          <a:xfrm rot="5400000">
            <a:off x="8373127" y="-1769188"/>
            <a:ext cx="1589877" cy="16230604"/>
            <a:chOff x="0" y="-38100"/>
            <a:chExt cx="2016434" cy="5779504"/>
          </a:xfrm>
        </p:grpSpPr>
        <p:sp>
          <p:nvSpPr>
            <p:cNvPr id="48" name="Freeform 4">
              <a:extLst>
                <a:ext uri="{FF2B5EF4-FFF2-40B4-BE49-F238E27FC236}">
                  <a16:creationId xmlns:a16="http://schemas.microsoft.com/office/drawing/2014/main" id="{3F0CDA11-2060-4BEE-B2A6-D09D0BA4A766}"/>
                </a:ext>
              </a:extLst>
            </p:cNvPr>
            <p:cNvSpPr/>
            <p:nvPr/>
          </p:nvSpPr>
          <p:spPr>
            <a:xfrm>
              <a:off x="0" y="-15002"/>
              <a:ext cx="2016434" cy="5756406"/>
            </a:xfrm>
            <a:custGeom>
              <a:avLst/>
              <a:gdLst/>
              <a:ahLst/>
              <a:cxnLst/>
              <a:rect l="l" t="t" r="r" b="b"/>
              <a:pathLst>
                <a:path w="2016434" h="5727636">
                  <a:moveTo>
                    <a:pt x="28314" y="0"/>
                  </a:moveTo>
                  <a:lnTo>
                    <a:pt x="1988121" y="0"/>
                  </a:lnTo>
                  <a:cubicBezTo>
                    <a:pt x="1995630" y="0"/>
                    <a:pt x="2002832" y="2983"/>
                    <a:pt x="2008142" y="8293"/>
                  </a:cubicBezTo>
                  <a:cubicBezTo>
                    <a:pt x="2013452" y="13603"/>
                    <a:pt x="2016434" y="20804"/>
                    <a:pt x="2016434" y="28314"/>
                  </a:cubicBezTo>
                  <a:lnTo>
                    <a:pt x="2016434" y="5699323"/>
                  </a:lnTo>
                  <a:cubicBezTo>
                    <a:pt x="2016434" y="5706832"/>
                    <a:pt x="2013452" y="5714034"/>
                    <a:pt x="2008142" y="5719344"/>
                  </a:cubicBezTo>
                  <a:cubicBezTo>
                    <a:pt x="2002832" y="5724653"/>
                    <a:pt x="1995630" y="5727636"/>
                    <a:pt x="1988121" y="5727636"/>
                  </a:cubicBezTo>
                  <a:lnTo>
                    <a:pt x="28314" y="5727636"/>
                  </a:lnTo>
                  <a:cubicBezTo>
                    <a:pt x="20804" y="5727636"/>
                    <a:pt x="13603" y="5724653"/>
                    <a:pt x="8293" y="5719344"/>
                  </a:cubicBezTo>
                  <a:cubicBezTo>
                    <a:pt x="2983" y="5714034"/>
                    <a:pt x="0" y="5706832"/>
                    <a:pt x="0" y="5699323"/>
                  </a:cubicBezTo>
                  <a:lnTo>
                    <a:pt x="0" y="28314"/>
                  </a:lnTo>
                  <a:cubicBezTo>
                    <a:pt x="0" y="20804"/>
                    <a:pt x="2983" y="13603"/>
                    <a:pt x="8293" y="8293"/>
                  </a:cubicBezTo>
                  <a:cubicBezTo>
                    <a:pt x="13603" y="2983"/>
                    <a:pt x="20804" y="0"/>
                    <a:pt x="28314" y="0"/>
                  </a:cubicBezTo>
                  <a:close/>
                </a:path>
              </a:pathLst>
            </a:custGeom>
            <a:solidFill>
              <a:srgbClr val="000A1F">
                <a:alpha val="20000"/>
              </a:srgbClr>
            </a:solidFill>
          </p:spPr>
        </p:sp>
        <p:sp>
          <p:nvSpPr>
            <p:cNvPr id="49" name="TextBox 5">
              <a:extLst>
                <a:ext uri="{FF2B5EF4-FFF2-40B4-BE49-F238E27FC236}">
                  <a16:creationId xmlns:a16="http://schemas.microsoft.com/office/drawing/2014/main" id="{D0A120A9-1864-40D0-87F7-2E0C15CEB607}"/>
                </a:ext>
              </a:extLst>
            </p:cNvPr>
            <p:cNvSpPr txBox="1"/>
            <p:nvPr/>
          </p:nvSpPr>
          <p:spPr>
            <a:xfrm>
              <a:off x="0" y="-38100"/>
              <a:ext cx="2016434" cy="57657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31736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666"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58" name="Freeform 9">
            <a:extLst>
              <a:ext uri="{FF2B5EF4-FFF2-40B4-BE49-F238E27FC236}">
                <a16:creationId xmlns:a16="http://schemas.microsoft.com/office/drawing/2014/main" id="{3B803945-1108-4FC9-BCA7-19E73B268FE2}"/>
              </a:ext>
            </a:extLst>
          </p:cNvPr>
          <p:cNvSpPr/>
          <p:nvPr/>
        </p:nvSpPr>
        <p:spPr>
          <a:xfrm>
            <a:off x="1394633" y="2447706"/>
            <a:ext cx="7188853" cy="2046232"/>
          </a:xfrm>
          <a:custGeom>
            <a:avLst/>
            <a:gdLst/>
            <a:ahLst/>
            <a:cxnLst/>
            <a:rect l="l" t="t" r="r" b="b"/>
            <a:pathLst>
              <a:path w="1949876" h="446022">
                <a:moveTo>
                  <a:pt x="31372" y="0"/>
                </a:moveTo>
                <a:lnTo>
                  <a:pt x="1918505" y="0"/>
                </a:lnTo>
                <a:cubicBezTo>
                  <a:pt x="1926825" y="0"/>
                  <a:pt x="1934804" y="3305"/>
                  <a:pt x="1940688" y="9189"/>
                </a:cubicBezTo>
                <a:cubicBezTo>
                  <a:pt x="1946571" y="15072"/>
                  <a:pt x="1949876" y="23051"/>
                  <a:pt x="1949876" y="31372"/>
                </a:cubicBezTo>
                <a:lnTo>
                  <a:pt x="1949876" y="414650"/>
                </a:lnTo>
                <a:cubicBezTo>
                  <a:pt x="1949876" y="431976"/>
                  <a:pt x="1935831" y="446022"/>
                  <a:pt x="1918505" y="446022"/>
                </a:cubicBezTo>
                <a:lnTo>
                  <a:pt x="31372" y="446022"/>
                </a:lnTo>
                <a:cubicBezTo>
                  <a:pt x="14046" y="446022"/>
                  <a:pt x="0" y="431976"/>
                  <a:pt x="0" y="414650"/>
                </a:cubicBezTo>
                <a:lnTo>
                  <a:pt x="0" y="31372"/>
                </a:lnTo>
                <a:cubicBezTo>
                  <a:pt x="0" y="14046"/>
                  <a:pt x="14046" y="0"/>
                  <a:pt x="31372" y="0"/>
                </a:cubicBezTo>
                <a:close/>
              </a:path>
            </a:pathLst>
          </a:custGeom>
          <a:solidFill>
            <a:srgbClr val="000A1F">
              <a:alpha val="60000"/>
            </a:srgbClr>
          </a:solidFill>
        </p:spPr>
      </p:sp>
      <p:sp>
        <p:nvSpPr>
          <p:cNvPr id="57" name="Freeform 9">
            <a:extLst>
              <a:ext uri="{FF2B5EF4-FFF2-40B4-BE49-F238E27FC236}">
                <a16:creationId xmlns:a16="http://schemas.microsoft.com/office/drawing/2014/main" id="{5819835B-EE91-40FC-9E79-5630533FA190}"/>
              </a:ext>
            </a:extLst>
          </p:cNvPr>
          <p:cNvSpPr/>
          <p:nvPr/>
        </p:nvSpPr>
        <p:spPr>
          <a:xfrm>
            <a:off x="1394635" y="4622735"/>
            <a:ext cx="7188853" cy="2046232"/>
          </a:xfrm>
          <a:custGeom>
            <a:avLst/>
            <a:gdLst/>
            <a:ahLst/>
            <a:cxnLst/>
            <a:rect l="l" t="t" r="r" b="b"/>
            <a:pathLst>
              <a:path w="1949876" h="446022">
                <a:moveTo>
                  <a:pt x="31372" y="0"/>
                </a:moveTo>
                <a:lnTo>
                  <a:pt x="1918505" y="0"/>
                </a:lnTo>
                <a:cubicBezTo>
                  <a:pt x="1926825" y="0"/>
                  <a:pt x="1934804" y="3305"/>
                  <a:pt x="1940688" y="9189"/>
                </a:cubicBezTo>
                <a:cubicBezTo>
                  <a:pt x="1946571" y="15072"/>
                  <a:pt x="1949876" y="23051"/>
                  <a:pt x="1949876" y="31372"/>
                </a:cubicBezTo>
                <a:lnTo>
                  <a:pt x="1949876" y="414650"/>
                </a:lnTo>
                <a:cubicBezTo>
                  <a:pt x="1949876" y="431976"/>
                  <a:pt x="1935831" y="446022"/>
                  <a:pt x="1918505" y="446022"/>
                </a:cubicBezTo>
                <a:lnTo>
                  <a:pt x="31372" y="446022"/>
                </a:lnTo>
                <a:cubicBezTo>
                  <a:pt x="14046" y="446022"/>
                  <a:pt x="0" y="431976"/>
                  <a:pt x="0" y="414650"/>
                </a:cubicBezTo>
                <a:lnTo>
                  <a:pt x="0" y="31372"/>
                </a:lnTo>
                <a:cubicBezTo>
                  <a:pt x="0" y="14046"/>
                  <a:pt x="14046" y="0"/>
                  <a:pt x="31372" y="0"/>
                </a:cubicBezTo>
                <a:close/>
              </a:path>
            </a:pathLst>
          </a:custGeom>
          <a:solidFill>
            <a:srgbClr val="000A1F">
              <a:alpha val="60000"/>
            </a:srgbClr>
          </a:solidFill>
        </p:spPr>
        <p:txBody>
          <a:bodyPr/>
          <a:lstStyle/>
          <a:p>
            <a:endParaRPr lang="es-CO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86AB2CBE-90D5-4119-87A6-33A297434F3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0" y="-1107"/>
            <a:ext cx="2381250" cy="238125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C3B8919-905A-470A-BD2A-3B48F12A0008}"/>
              </a:ext>
            </a:extLst>
          </p:cNvPr>
          <p:cNvSpPr txBox="1"/>
          <p:nvPr/>
        </p:nvSpPr>
        <p:spPr>
          <a:xfrm>
            <a:off x="72330" y="9399101"/>
            <a:ext cx="1828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</a:tabLst>
            </a:pPr>
            <a:r>
              <a:rPr lang="es-CO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Carrera 5 # 12-16 Oficina 1108 Edif. Suramericana Teléfonos </a:t>
            </a:r>
            <a:r>
              <a:rPr lang="de-DE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Tel: (602) 880 1184  +57 315 431 9589 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www.campoabogados.com</a:t>
            </a: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  Cali - Colombia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</p:txBody>
      </p:sp>
      <p:sp>
        <p:nvSpPr>
          <p:cNvPr id="7" name="Freeform 28">
            <a:extLst>
              <a:ext uri="{FF2B5EF4-FFF2-40B4-BE49-F238E27FC236}">
                <a16:creationId xmlns:a16="http://schemas.microsoft.com/office/drawing/2014/main" id="{F654CEEF-B0B3-45F3-988E-5BF38B1DC741}"/>
              </a:ext>
            </a:extLst>
          </p:cNvPr>
          <p:cNvSpPr/>
          <p:nvPr/>
        </p:nvSpPr>
        <p:spPr>
          <a:xfrm flipH="1">
            <a:off x="326311" y="9776483"/>
            <a:ext cx="707704" cy="337125"/>
          </a:xfrm>
          <a:custGeom>
            <a:avLst/>
            <a:gdLst/>
            <a:ahLst/>
            <a:cxnLst/>
            <a:rect l="l" t="t" r="r" b="b"/>
            <a:pathLst>
              <a:path w="707704" h="337125">
                <a:moveTo>
                  <a:pt x="707704" y="0"/>
                </a:moveTo>
                <a:lnTo>
                  <a:pt x="0" y="0"/>
                </a:lnTo>
                <a:lnTo>
                  <a:pt x="0" y="337125"/>
                </a:lnTo>
                <a:lnTo>
                  <a:pt x="707704" y="337125"/>
                </a:lnTo>
                <a:lnTo>
                  <a:pt x="7077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242489-CD7B-4B33-BB0C-3DFD64BDA33B}"/>
              </a:ext>
            </a:extLst>
          </p:cNvPr>
          <p:cNvSpPr txBox="1"/>
          <p:nvPr/>
        </p:nvSpPr>
        <p:spPr>
          <a:xfrm>
            <a:off x="3829084" y="56902"/>
            <a:ext cx="10774492" cy="1048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51"/>
              </a:lnSpc>
              <a:spcBef>
                <a:spcPct val="0"/>
              </a:spcBef>
            </a:pPr>
            <a:r>
              <a:rPr lang="en-US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ea typeface="Muli Heavy"/>
                <a:cs typeface="Muli Heavy"/>
                <a:sym typeface="Muli Heavy"/>
              </a:rPr>
              <a:t>JORNADA </a:t>
            </a:r>
            <a:r>
              <a:rPr lang="es-CO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</a:rPr>
              <a:t>MÁXIMA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8CCD301-E429-468C-8A42-D3C708361F48}"/>
              </a:ext>
            </a:extLst>
          </p:cNvPr>
          <p:cNvSpPr txBox="1"/>
          <p:nvPr/>
        </p:nvSpPr>
        <p:spPr>
          <a:xfrm>
            <a:off x="3817089" y="1162424"/>
            <a:ext cx="106538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(</a:t>
            </a:r>
            <a:r>
              <a:rPr lang="en-US" sz="32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TT Interphases"/>
              </a:rPr>
              <a:t>Art 11</a:t>
            </a:r>
            <a:r>
              <a:rPr lang="en-US" sz="32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T Interphases" panose="020B0604020202020204" charset="0"/>
                <a:sym typeface="Guerrilla"/>
              </a:rPr>
              <a:t> Modifica Art 161 CST y Art 3 Ley 2101/2021</a:t>
            </a:r>
            <a:r>
              <a:rPr lang="en-US" sz="32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sym typeface="Guerrilla"/>
              </a:rPr>
              <a:t>).</a:t>
            </a:r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C5EFDA12-6924-42BF-A8B3-A13FDBE76F6B}"/>
              </a:ext>
            </a:extLst>
          </p:cNvPr>
          <p:cNvSpPr/>
          <p:nvPr/>
        </p:nvSpPr>
        <p:spPr>
          <a:xfrm>
            <a:off x="1394634" y="6837804"/>
            <a:ext cx="7188853" cy="2046232"/>
          </a:xfrm>
          <a:custGeom>
            <a:avLst/>
            <a:gdLst/>
            <a:ahLst/>
            <a:cxnLst/>
            <a:rect l="l" t="t" r="r" b="b"/>
            <a:pathLst>
              <a:path w="1949876" h="446022">
                <a:moveTo>
                  <a:pt x="31372" y="0"/>
                </a:moveTo>
                <a:lnTo>
                  <a:pt x="1918505" y="0"/>
                </a:lnTo>
                <a:cubicBezTo>
                  <a:pt x="1926825" y="0"/>
                  <a:pt x="1934804" y="3305"/>
                  <a:pt x="1940688" y="9189"/>
                </a:cubicBezTo>
                <a:cubicBezTo>
                  <a:pt x="1946571" y="15072"/>
                  <a:pt x="1949876" y="23051"/>
                  <a:pt x="1949876" y="31372"/>
                </a:cubicBezTo>
                <a:lnTo>
                  <a:pt x="1949876" y="414650"/>
                </a:lnTo>
                <a:cubicBezTo>
                  <a:pt x="1949876" y="431976"/>
                  <a:pt x="1935831" y="446022"/>
                  <a:pt x="1918505" y="446022"/>
                </a:cubicBezTo>
                <a:lnTo>
                  <a:pt x="31372" y="446022"/>
                </a:lnTo>
                <a:cubicBezTo>
                  <a:pt x="14046" y="446022"/>
                  <a:pt x="0" y="431976"/>
                  <a:pt x="0" y="414650"/>
                </a:cubicBezTo>
                <a:lnTo>
                  <a:pt x="0" y="31372"/>
                </a:lnTo>
                <a:cubicBezTo>
                  <a:pt x="0" y="14046"/>
                  <a:pt x="14046" y="0"/>
                  <a:pt x="31372" y="0"/>
                </a:cubicBezTo>
                <a:close/>
              </a:path>
            </a:pathLst>
          </a:custGeom>
          <a:solidFill>
            <a:srgbClr val="000A1F">
              <a:alpha val="60000"/>
            </a:srgbClr>
          </a:solidFill>
        </p:spPr>
      </p:sp>
      <p:sp>
        <p:nvSpPr>
          <p:cNvPr id="40" name="Freeform 28">
            <a:extLst>
              <a:ext uri="{FF2B5EF4-FFF2-40B4-BE49-F238E27FC236}">
                <a16:creationId xmlns:a16="http://schemas.microsoft.com/office/drawing/2014/main" id="{15A4F084-9A5D-4B2D-8C8A-9F906756515E}"/>
              </a:ext>
            </a:extLst>
          </p:cNvPr>
          <p:cNvSpPr/>
          <p:nvPr/>
        </p:nvSpPr>
        <p:spPr>
          <a:xfrm>
            <a:off x="1555258" y="3037574"/>
            <a:ext cx="1180018" cy="1315567"/>
          </a:xfrm>
          <a:custGeom>
            <a:avLst/>
            <a:gdLst/>
            <a:ahLst/>
            <a:cxnLst/>
            <a:rect l="l" t="t" r="r" b="b"/>
            <a:pathLst>
              <a:path w="835300" h="1003089">
                <a:moveTo>
                  <a:pt x="0" y="0"/>
                </a:moveTo>
                <a:lnTo>
                  <a:pt x="835300" y="0"/>
                </a:lnTo>
                <a:lnTo>
                  <a:pt x="835300" y="1003089"/>
                </a:lnTo>
                <a:lnTo>
                  <a:pt x="0" y="10030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47" name="Group 13">
            <a:extLst>
              <a:ext uri="{FF2B5EF4-FFF2-40B4-BE49-F238E27FC236}">
                <a16:creationId xmlns:a16="http://schemas.microsoft.com/office/drawing/2014/main" id="{5E817CD9-8633-4C9B-A196-07D8CBA772DB}"/>
              </a:ext>
            </a:extLst>
          </p:cNvPr>
          <p:cNvGrpSpPr/>
          <p:nvPr/>
        </p:nvGrpSpPr>
        <p:grpSpPr>
          <a:xfrm>
            <a:off x="2505589" y="2483639"/>
            <a:ext cx="5682193" cy="1980074"/>
            <a:chOff x="-471824" y="-336888"/>
            <a:chExt cx="7576258" cy="2640099"/>
          </a:xfrm>
        </p:grpSpPr>
        <p:sp>
          <p:nvSpPr>
            <p:cNvPr id="48" name="TextBox 14">
              <a:extLst>
                <a:ext uri="{FF2B5EF4-FFF2-40B4-BE49-F238E27FC236}">
                  <a16:creationId xmlns:a16="http://schemas.microsoft.com/office/drawing/2014/main" id="{E265EEC1-375E-4A83-BFEF-29E73170BB11}"/>
                </a:ext>
              </a:extLst>
            </p:cNvPr>
            <p:cNvSpPr txBox="1"/>
            <p:nvPr/>
          </p:nvSpPr>
          <p:spPr>
            <a:xfrm>
              <a:off x="55783" y="-336888"/>
              <a:ext cx="7048651" cy="6631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  <a:spcBef>
                  <a:spcPct val="0"/>
                </a:spcBef>
              </a:pPr>
              <a:r>
                <a:rPr lang="es-CO" sz="32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elegraf Medium"/>
                  <a:cs typeface="Telegraf Medium"/>
                </a:rPr>
                <a:t>Duración Máxima</a:t>
              </a:r>
              <a:r>
                <a:rPr lang="en-US" sz="32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elegraf Medium"/>
                  <a:cs typeface="Telegraf Medium"/>
                  <a:sym typeface="Telegraf Medium"/>
                </a:rPr>
                <a:t> Laboral</a:t>
              </a:r>
              <a:r>
                <a:rPr lang="en-US" sz="32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elegraf Medium"/>
                  <a:ea typeface="Telegraf Medium"/>
                  <a:cs typeface="Telegraf Medium"/>
                  <a:sym typeface="Telegraf Medium"/>
                </a:rPr>
                <a:t>.</a:t>
              </a:r>
            </a:p>
          </p:txBody>
        </p:sp>
        <p:sp>
          <p:nvSpPr>
            <p:cNvPr id="49" name="TextBox 15">
              <a:extLst>
                <a:ext uri="{FF2B5EF4-FFF2-40B4-BE49-F238E27FC236}">
                  <a16:creationId xmlns:a16="http://schemas.microsoft.com/office/drawing/2014/main" id="{30A6FFB8-8FD0-4D0C-8ECD-36F91057598E}"/>
                </a:ext>
              </a:extLst>
            </p:cNvPr>
            <p:cNvSpPr txBox="1"/>
            <p:nvPr/>
          </p:nvSpPr>
          <p:spPr>
            <a:xfrm>
              <a:off x="-471824" y="497673"/>
              <a:ext cx="7048651" cy="1805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3000" dirty="0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8 Horas al Día.</a:t>
              </a:r>
            </a:p>
            <a:p>
              <a:pPr algn="ctr">
                <a:lnSpc>
                  <a:spcPts val="3639"/>
                </a:lnSpc>
              </a:pPr>
              <a:r>
                <a:rPr lang="en-US" sz="3000" dirty="0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44 Horas Semanal</a:t>
              </a:r>
              <a:r>
                <a:rPr lang="en-US" sz="2599" dirty="0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.</a:t>
              </a:r>
            </a:p>
            <a:p>
              <a:pPr algn="ctr">
                <a:lnSpc>
                  <a:spcPts val="3639"/>
                </a:lnSpc>
              </a:pPr>
              <a:r>
                <a:rPr lang="en-US" sz="2599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IBM Plex Sans"/>
                  <a:sym typeface="IBM Plex Sans"/>
                </a:rPr>
                <a:t>Garantizando </a:t>
              </a:r>
              <a:r>
                <a:rPr lang="en-US" sz="2599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IBM Plex Sans"/>
                </a:rPr>
                <a:t>Día</a:t>
              </a:r>
              <a:r>
                <a:rPr lang="en-US" sz="2599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IBM Plex Sans"/>
                  <a:sym typeface="IBM Plex Sans"/>
                </a:rPr>
                <a:t> de </a:t>
              </a:r>
              <a:r>
                <a:rPr lang="en-US" sz="2599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Descanso.</a:t>
              </a:r>
            </a:p>
          </p:txBody>
        </p:sp>
      </p:grpSp>
      <p:sp>
        <p:nvSpPr>
          <p:cNvPr id="51" name="TextBox 17">
            <a:extLst>
              <a:ext uri="{FF2B5EF4-FFF2-40B4-BE49-F238E27FC236}">
                <a16:creationId xmlns:a16="http://schemas.microsoft.com/office/drawing/2014/main" id="{D7C75C90-0E37-479D-8248-FEE3BE61F630}"/>
              </a:ext>
            </a:extLst>
          </p:cNvPr>
          <p:cNvSpPr txBox="1"/>
          <p:nvPr/>
        </p:nvSpPr>
        <p:spPr>
          <a:xfrm>
            <a:off x="1592459" y="4671651"/>
            <a:ext cx="6991029" cy="497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s-CO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elegraf Medium"/>
                <a:cs typeface="Telegraf Medium"/>
              </a:rPr>
              <a:t>Distribución 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elegraf Medium"/>
                <a:cs typeface="Telegraf Medium"/>
                <a:sym typeface="Telegraf Medium"/>
              </a:rPr>
              <a:t>Horas 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Diarias Variables.</a:t>
            </a:r>
          </a:p>
        </p:txBody>
      </p:sp>
      <p:sp>
        <p:nvSpPr>
          <p:cNvPr id="59" name="Freeform 9">
            <a:extLst>
              <a:ext uri="{FF2B5EF4-FFF2-40B4-BE49-F238E27FC236}">
                <a16:creationId xmlns:a16="http://schemas.microsoft.com/office/drawing/2014/main" id="{4EE73BBF-CFA1-4ABE-92DE-E5399557B3F4}"/>
              </a:ext>
            </a:extLst>
          </p:cNvPr>
          <p:cNvSpPr/>
          <p:nvPr/>
        </p:nvSpPr>
        <p:spPr>
          <a:xfrm>
            <a:off x="10363200" y="2561728"/>
            <a:ext cx="7188853" cy="2046232"/>
          </a:xfrm>
          <a:custGeom>
            <a:avLst/>
            <a:gdLst/>
            <a:ahLst/>
            <a:cxnLst/>
            <a:rect l="l" t="t" r="r" b="b"/>
            <a:pathLst>
              <a:path w="1949876" h="446022">
                <a:moveTo>
                  <a:pt x="31372" y="0"/>
                </a:moveTo>
                <a:lnTo>
                  <a:pt x="1918505" y="0"/>
                </a:lnTo>
                <a:cubicBezTo>
                  <a:pt x="1926825" y="0"/>
                  <a:pt x="1934804" y="3305"/>
                  <a:pt x="1940688" y="9189"/>
                </a:cubicBezTo>
                <a:cubicBezTo>
                  <a:pt x="1946571" y="15072"/>
                  <a:pt x="1949876" y="23051"/>
                  <a:pt x="1949876" y="31372"/>
                </a:cubicBezTo>
                <a:lnTo>
                  <a:pt x="1949876" y="414650"/>
                </a:lnTo>
                <a:cubicBezTo>
                  <a:pt x="1949876" y="431976"/>
                  <a:pt x="1935831" y="446022"/>
                  <a:pt x="1918505" y="446022"/>
                </a:cubicBezTo>
                <a:lnTo>
                  <a:pt x="31372" y="446022"/>
                </a:lnTo>
                <a:cubicBezTo>
                  <a:pt x="14046" y="446022"/>
                  <a:pt x="0" y="431976"/>
                  <a:pt x="0" y="414650"/>
                </a:cubicBezTo>
                <a:lnTo>
                  <a:pt x="0" y="31372"/>
                </a:lnTo>
                <a:cubicBezTo>
                  <a:pt x="0" y="14046"/>
                  <a:pt x="14046" y="0"/>
                  <a:pt x="31372" y="0"/>
                </a:cubicBezTo>
                <a:close/>
              </a:path>
            </a:pathLst>
          </a:custGeom>
          <a:solidFill>
            <a:srgbClr val="000A1F">
              <a:alpha val="60000"/>
            </a:srgbClr>
          </a:solidFill>
        </p:spPr>
      </p:sp>
      <p:sp>
        <p:nvSpPr>
          <p:cNvPr id="64" name="Freeform 9">
            <a:extLst>
              <a:ext uri="{FF2B5EF4-FFF2-40B4-BE49-F238E27FC236}">
                <a16:creationId xmlns:a16="http://schemas.microsoft.com/office/drawing/2014/main" id="{19D4DBFE-20E4-4A5F-9E58-212842656B0C}"/>
              </a:ext>
            </a:extLst>
          </p:cNvPr>
          <p:cNvSpPr/>
          <p:nvPr/>
        </p:nvSpPr>
        <p:spPr>
          <a:xfrm>
            <a:off x="10343147" y="4723294"/>
            <a:ext cx="7188853" cy="2046232"/>
          </a:xfrm>
          <a:custGeom>
            <a:avLst/>
            <a:gdLst/>
            <a:ahLst/>
            <a:cxnLst/>
            <a:rect l="l" t="t" r="r" b="b"/>
            <a:pathLst>
              <a:path w="1949876" h="446022">
                <a:moveTo>
                  <a:pt x="31372" y="0"/>
                </a:moveTo>
                <a:lnTo>
                  <a:pt x="1918505" y="0"/>
                </a:lnTo>
                <a:cubicBezTo>
                  <a:pt x="1926825" y="0"/>
                  <a:pt x="1934804" y="3305"/>
                  <a:pt x="1940688" y="9189"/>
                </a:cubicBezTo>
                <a:cubicBezTo>
                  <a:pt x="1946571" y="15072"/>
                  <a:pt x="1949876" y="23051"/>
                  <a:pt x="1949876" y="31372"/>
                </a:cubicBezTo>
                <a:lnTo>
                  <a:pt x="1949876" y="414650"/>
                </a:lnTo>
                <a:cubicBezTo>
                  <a:pt x="1949876" y="431976"/>
                  <a:pt x="1935831" y="446022"/>
                  <a:pt x="1918505" y="446022"/>
                </a:cubicBezTo>
                <a:lnTo>
                  <a:pt x="31372" y="446022"/>
                </a:lnTo>
                <a:cubicBezTo>
                  <a:pt x="14046" y="446022"/>
                  <a:pt x="0" y="431976"/>
                  <a:pt x="0" y="414650"/>
                </a:cubicBezTo>
                <a:lnTo>
                  <a:pt x="0" y="31372"/>
                </a:lnTo>
                <a:cubicBezTo>
                  <a:pt x="0" y="14046"/>
                  <a:pt x="14046" y="0"/>
                  <a:pt x="31372" y="0"/>
                </a:cubicBezTo>
                <a:close/>
              </a:path>
            </a:pathLst>
          </a:custGeom>
          <a:solidFill>
            <a:srgbClr val="000A1F">
              <a:alpha val="60000"/>
            </a:srgbClr>
          </a:solidFill>
        </p:spPr>
      </p:sp>
      <p:sp>
        <p:nvSpPr>
          <p:cNvPr id="69" name="Freeform 9">
            <a:extLst>
              <a:ext uri="{FF2B5EF4-FFF2-40B4-BE49-F238E27FC236}">
                <a16:creationId xmlns:a16="http://schemas.microsoft.com/office/drawing/2014/main" id="{AC1B41DE-5B1E-4E18-A3F0-4A00D13F434C}"/>
              </a:ext>
            </a:extLst>
          </p:cNvPr>
          <p:cNvSpPr/>
          <p:nvPr/>
        </p:nvSpPr>
        <p:spPr>
          <a:xfrm>
            <a:off x="10343147" y="6898926"/>
            <a:ext cx="7188853" cy="2046232"/>
          </a:xfrm>
          <a:custGeom>
            <a:avLst/>
            <a:gdLst/>
            <a:ahLst/>
            <a:cxnLst/>
            <a:rect l="l" t="t" r="r" b="b"/>
            <a:pathLst>
              <a:path w="1949876" h="446022">
                <a:moveTo>
                  <a:pt x="31372" y="0"/>
                </a:moveTo>
                <a:lnTo>
                  <a:pt x="1918505" y="0"/>
                </a:lnTo>
                <a:cubicBezTo>
                  <a:pt x="1926825" y="0"/>
                  <a:pt x="1934804" y="3305"/>
                  <a:pt x="1940688" y="9189"/>
                </a:cubicBezTo>
                <a:cubicBezTo>
                  <a:pt x="1946571" y="15072"/>
                  <a:pt x="1949876" y="23051"/>
                  <a:pt x="1949876" y="31372"/>
                </a:cubicBezTo>
                <a:lnTo>
                  <a:pt x="1949876" y="414650"/>
                </a:lnTo>
                <a:cubicBezTo>
                  <a:pt x="1949876" y="431976"/>
                  <a:pt x="1935831" y="446022"/>
                  <a:pt x="1918505" y="446022"/>
                </a:cubicBezTo>
                <a:lnTo>
                  <a:pt x="31372" y="446022"/>
                </a:lnTo>
                <a:cubicBezTo>
                  <a:pt x="14046" y="446022"/>
                  <a:pt x="0" y="431976"/>
                  <a:pt x="0" y="414650"/>
                </a:cubicBezTo>
                <a:lnTo>
                  <a:pt x="0" y="31372"/>
                </a:lnTo>
                <a:cubicBezTo>
                  <a:pt x="0" y="14046"/>
                  <a:pt x="14046" y="0"/>
                  <a:pt x="31372" y="0"/>
                </a:cubicBezTo>
                <a:close/>
              </a:path>
            </a:pathLst>
          </a:custGeom>
          <a:solidFill>
            <a:srgbClr val="000A1F">
              <a:alpha val="60000"/>
            </a:srgbClr>
          </a:solidFill>
        </p:spPr>
      </p:sp>
      <p:sp>
        <p:nvSpPr>
          <p:cNvPr id="77" name="TextBox 15">
            <a:extLst>
              <a:ext uri="{FF2B5EF4-FFF2-40B4-BE49-F238E27FC236}">
                <a16:creationId xmlns:a16="http://schemas.microsoft.com/office/drawing/2014/main" id="{3C625335-EC0F-4883-B845-AE78C1422D83}"/>
              </a:ext>
            </a:extLst>
          </p:cNvPr>
          <p:cNvSpPr txBox="1"/>
          <p:nvPr/>
        </p:nvSpPr>
        <p:spPr>
          <a:xfrm>
            <a:off x="2422875" y="5234448"/>
            <a:ext cx="5764907" cy="13541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3000" dirty="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4 </a:t>
            </a:r>
            <a:r>
              <a:rPr lang="en-US" sz="3000" dirty="0">
                <a:solidFill>
                  <a:srgbClr val="FFFFFF"/>
                </a:solidFill>
                <a:latin typeface="IBM Plex Sans"/>
                <a:sym typeface="IBM Plex Sans"/>
              </a:rPr>
              <a:t>Horas </a:t>
            </a:r>
            <a:r>
              <a:rPr lang="es-CO" sz="3000" dirty="0">
                <a:solidFill>
                  <a:srgbClr val="FFFFFF"/>
                </a:solidFill>
                <a:latin typeface="IBM Plex Sans"/>
              </a:rPr>
              <a:t>Mínimas</a:t>
            </a:r>
            <a:r>
              <a:rPr lang="en-US" sz="3000" dirty="0">
                <a:solidFill>
                  <a:srgbClr val="FFFFFF"/>
                </a:solidFill>
                <a:latin typeface="IBM Plex Sans"/>
                <a:sym typeface="IBM Plex Sans"/>
              </a:rPr>
              <a:t> </a:t>
            </a:r>
            <a:r>
              <a:rPr lang="en-US" sz="3000" dirty="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continuas. </a:t>
            </a:r>
          </a:p>
          <a:p>
            <a:pPr algn="ctr">
              <a:lnSpc>
                <a:spcPts val="3639"/>
              </a:lnSpc>
            </a:pPr>
            <a:r>
              <a:rPr lang="en-US" sz="3000" dirty="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9 </a:t>
            </a:r>
            <a:r>
              <a:rPr lang="en-US" sz="3000" dirty="0">
                <a:solidFill>
                  <a:srgbClr val="FFFFFF"/>
                </a:solidFill>
                <a:latin typeface="IBM Plex Sans"/>
                <a:sym typeface="IBM Plex Sans"/>
              </a:rPr>
              <a:t>Horas </a:t>
            </a:r>
            <a:r>
              <a:rPr lang="es-CO" sz="3000" dirty="0">
                <a:solidFill>
                  <a:srgbClr val="FFFFFF"/>
                </a:solidFill>
                <a:latin typeface="IBM Plex Sans"/>
              </a:rPr>
              <a:t>Máximas</a:t>
            </a:r>
            <a:r>
              <a:rPr lang="en-US" sz="3000" dirty="0">
                <a:solidFill>
                  <a:srgbClr val="FFFFFF"/>
                </a:solidFill>
                <a:latin typeface="IBM Plex Sans"/>
                <a:sym typeface="IBM Plex Sans"/>
              </a:rPr>
              <a:t> Continuas</a:t>
            </a:r>
            <a:r>
              <a:rPr lang="en-US" sz="3000" dirty="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.</a:t>
            </a:r>
          </a:p>
          <a:p>
            <a:pPr algn="ctr">
              <a:lnSpc>
                <a:spcPts val="3639"/>
              </a:lnSpc>
            </a:pPr>
            <a:r>
              <a:rPr lang="es-ES" sz="2599" dirty="0">
                <a:solidFill>
                  <a:schemeClr val="accent6">
                    <a:lumMod val="60000"/>
                    <a:lumOff val="40000"/>
                  </a:schemeClr>
                </a:solidFill>
                <a:latin typeface="IBM Plex Sans"/>
                <a:ea typeface="IBM Plex Sans"/>
                <a:cs typeface="IBM Plex Sans"/>
                <a:sym typeface="IBM Plex Sans"/>
              </a:rPr>
              <a:t> Sin recargo de Horas Extras.</a:t>
            </a:r>
            <a:endParaRPr lang="en-US" sz="2599" dirty="0">
              <a:solidFill>
                <a:schemeClr val="accent6">
                  <a:lumMod val="60000"/>
                  <a:lumOff val="40000"/>
                </a:schemeClr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78" name="TextBox 17">
            <a:extLst>
              <a:ext uri="{FF2B5EF4-FFF2-40B4-BE49-F238E27FC236}">
                <a16:creationId xmlns:a16="http://schemas.microsoft.com/office/drawing/2014/main" id="{84AF9BF6-23A7-4902-BA69-3048A2F2E682}"/>
              </a:ext>
            </a:extLst>
          </p:cNvPr>
          <p:cNvSpPr txBox="1"/>
          <p:nvPr/>
        </p:nvSpPr>
        <p:spPr>
          <a:xfrm>
            <a:off x="3195387" y="6797508"/>
            <a:ext cx="6991029" cy="497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Horas Extras Maximas.</a:t>
            </a:r>
          </a:p>
        </p:txBody>
      </p:sp>
      <p:sp>
        <p:nvSpPr>
          <p:cNvPr id="79" name="TextBox 15">
            <a:extLst>
              <a:ext uri="{FF2B5EF4-FFF2-40B4-BE49-F238E27FC236}">
                <a16:creationId xmlns:a16="http://schemas.microsoft.com/office/drawing/2014/main" id="{D92FAD25-AA7A-4B96-89EA-51A3CD2620B1}"/>
              </a:ext>
            </a:extLst>
          </p:cNvPr>
          <p:cNvSpPr txBox="1"/>
          <p:nvPr/>
        </p:nvSpPr>
        <p:spPr>
          <a:xfrm>
            <a:off x="2209904" y="7406109"/>
            <a:ext cx="6262654" cy="1815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3000" dirty="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2  Horas extras Diarias.</a:t>
            </a:r>
          </a:p>
          <a:p>
            <a:pPr algn="ctr">
              <a:lnSpc>
                <a:spcPts val="3639"/>
              </a:lnSpc>
            </a:pPr>
            <a:r>
              <a:rPr lang="en-US" sz="3000" dirty="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12 Horas extras Semanales.</a:t>
            </a:r>
          </a:p>
          <a:p>
            <a:pPr algn="ctr">
              <a:lnSpc>
                <a:spcPts val="3639"/>
              </a:lnSpc>
            </a:pPr>
            <a:r>
              <a:rPr lang="es-CO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IBM Plex Sans"/>
              </a:rPr>
              <a:t>Excepción </a:t>
            </a:r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IBM Plex Sans"/>
                <a:sym typeface="IBM Plex Sans"/>
              </a:rPr>
              <a:t>Seguridad </a:t>
            </a:r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IBM Plex Sans"/>
                <a:ea typeface="IBM Plex Sans"/>
                <a:cs typeface="IBM Plex Sans"/>
                <a:sym typeface="IBM Plex Sans"/>
              </a:rPr>
              <a:t>y Sector Salud.</a:t>
            </a:r>
            <a:endParaRPr lang="en-US" sz="3000" dirty="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algn="l">
              <a:lnSpc>
                <a:spcPts val="3639"/>
              </a:lnSpc>
            </a:pPr>
            <a:endParaRPr lang="en-US" sz="2599" dirty="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0" name="TextBox 17">
            <a:extLst>
              <a:ext uri="{FF2B5EF4-FFF2-40B4-BE49-F238E27FC236}">
                <a16:creationId xmlns:a16="http://schemas.microsoft.com/office/drawing/2014/main" id="{ACA6F6A2-7507-4E09-BD7D-37C9373A3302}"/>
              </a:ext>
            </a:extLst>
          </p:cNvPr>
          <p:cNvSpPr txBox="1"/>
          <p:nvPr/>
        </p:nvSpPr>
        <p:spPr>
          <a:xfrm>
            <a:off x="10343148" y="2592549"/>
            <a:ext cx="7188852" cy="511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Menores de Edad: </a:t>
            </a:r>
            <a:r>
              <a:rPr lang="es-E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elegraf Medium"/>
                <a:sym typeface="IBM Plex Sans"/>
              </a:rPr>
              <a:t>Entre 15 a 17 años</a:t>
            </a:r>
            <a:r>
              <a:rPr lang="es-ES" sz="3200" dirty="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Telegraf Medium"/>
              <a:ea typeface="Telegraf Medium"/>
              <a:cs typeface="Telegraf Medium"/>
              <a:sym typeface="Telegraf Medium"/>
            </a:endParaRPr>
          </a:p>
        </p:txBody>
      </p:sp>
      <p:sp>
        <p:nvSpPr>
          <p:cNvPr id="81" name="TextBox 15">
            <a:extLst>
              <a:ext uri="{FF2B5EF4-FFF2-40B4-BE49-F238E27FC236}">
                <a16:creationId xmlns:a16="http://schemas.microsoft.com/office/drawing/2014/main" id="{72D687DC-BB66-403A-B1BA-76FA21DF5F6E}"/>
              </a:ext>
            </a:extLst>
          </p:cNvPr>
          <p:cNvSpPr txBox="1"/>
          <p:nvPr/>
        </p:nvSpPr>
        <p:spPr>
          <a:xfrm>
            <a:off x="11112246" y="3187467"/>
            <a:ext cx="6023526" cy="1815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s-ES" sz="3000" dirty="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Diaria: 6 Horas                                      Semanal: 30 Horas                                         No más allá de las 6:00 p.m.</a:t>
            </a:r>
            <a:r>
              <a:rPr lang="en-US" sz="3000" dirty="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.</a:t>
            </a:r>
          </a:p>
          <a:p>
            <a:pPr algn="l">
              <a:lnSpc>
                <a:spcPts val="3639"/>
              </a:lnSpc>
            </a:pPr>
            <a:endParaRPr lang="en-US" sz="2599" dirty="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2" name="TextBox 17">
            <a:extLst>
              <a:ext uri="{FF2B5EF4-FFF2-40B4-BE49-F238E27FC236}">
                <a16:creationId xmlns:a16="http://schemas.microsoft.com/office/drawing/2014/main" id="{6EAD038E-2FEB-4F57-8587-3237D795385B}"/>
              </a:ext>
            </a:extLst>
          </p:cNvPr>
          <p:cNvSpPr txBox="1"/>
          <p:nvPr/>
        </p:nvSpPr>
        <p:spPr>
          <a:xfrm>
            <a:off x="10343146" y="4714370"/>
            <a:ext cx="7188852" cy="505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Menores de Edad: </a:t>
            </a:r>
            <a:r>
              <a:rPr lang="es-E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elegraf Medium"/>
                <a:ea typeface="Telegraf Medium"/>
                <a:cs typeface="Telegraf Medium"/>
                <a:sym typeface="IBM Plex Sans"/>
              </a:rPr>
              <a:t>Mayores </a:t>
            </a:r>
            <a:r>
              <a:rPr lang="es-E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elegraf Medium"/>
                <a:sym typeface="IBM Plex Sans"/>
              </a:rPr>
              <a:t>17 años</a:t>
            </a:r>
            <a:r>
              <a:rPr lang="es-ES" sz="3200" dirty="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Telegraf Medium"/>
              <a:ea typeface="Telegraf Medium"/>
              <a:cs typeface="Telegraf Medium"/>
              <a:sym typeface="Telegraf Medium"/>
            </a:endParaRPr>
          </a:p>
        </p:txBody>
      </p:sp>
      <p:sp>
        <p:nvSpPr>
          <p:cNvPr id="83" name="TextBox 15">
            <a:extLst>
              <a:ext uri="{FF2B5EF4-FFF2-40B4-BE49-F238E27FC236}">
                <a16:creationId xmlns:a16="http://schemas.microsoft.com/office/drawing/2014/main" id="{118BF79D-CBD6-48C2-9C10-1A8D32D91819}"/>
              </a:ext>
            </a:extLst>
          </p:cNvPr>
          <p:cNvSpPr txBox="1"/>
          <p:nvPr/>
        </p:nvSpPr>
        <p:spPr>
          <a:xfrm>
            <a:off x="11360108" y="5310307"/>
            <a:ext cx="6023526" cy="1815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s-ES" sz="3000" dirty="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Diaria: 8 Horas                                      Semanal: 40 Horas                                         No más allá de las 8:00 p.m</a:t>
            </a:r>
            <a:r>
              <a:rPr lang="en-US" sz="3000" dirty="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.</a:t>
            </a:r>
          </a:p>
          <a:p>
            <a:pPr algn="l">
              <a:lnSpc>
                <a:spcPts val="3639"/>
              </a:lnSpc>
            </a:pPr>
            <a:endParaRPr lang="en-US" sz="2599" dirty="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4" name="Freeform 7">
            <a:extLst>
              <a:ext uri="{FF2B5EF4-FFF2-40B4-BE49-F238E27FC236}">
                <a16:creationId xmlns:a16="http://schemas.microsoft.com/office/drawing/2014/main" id="{41D1270A-DA90-478A-B0B2-A46B41FCAA48}"/>
              </a:ext>
            </a:extLst>
          </p:cNvPr>
          <p:cNvSpPr/>
          <p:nvPr/>
        </p:nvSpPr>
        <p:spPr>
          <a:xfrm rot="-273213">
            <a:off x="1535840" y="7064706"/>
            <a:ext cx="1288091" cy="1230954"/>
          </a:xfrm>
          <a:custGeom>
            <a:avLst/>
            <a:gdLst/>
            <a:ahLst/>
            <a:cxnLst/>
            <a:rect l="l" t="t" r="r" b="b"/>
            <a:pathLst>
              <a:path w="2356202" h="2291315">
                <a:moveTo>
                  <a:pt x="0" y="0"/>
                </a:moveTo>
                <a:lnTo>
                  <a:pt x="2356202" y="0"/>
                </a:lnTo>
                <a:lnTo>
                  <a:pt x="2356202" y="2291315"/>
                </a:lnTo>
                <a:lnTo>
                  <a:pt x="0" y="22913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6" name="Freeform 5">
            <a:extLst>
              <a:ext uri="{FF2B5EF4-FFF2-40B4-BE49-F238E27FC236}">
                <a16:creationId xmlns:a16="http://schemas.microsoft.com/office/drawing/2014/main" id="{D0A6F80C-7B73-4147-A954-3E3F0FB87BD1}"/>
              </a:ext>
            </a:extLst>
          </p:cNvPr>
          <p:cNvSpPr/>
          <p:nvPr/>
        </p:nvSpPr>
        <p:spPr>
          <a:xfrm rot="717103">
            <a:off x="1408900" y="5271368"/>
            <a:ext cx="1204220" cy="912449"/>
          </a:xfrm>
          <a:custGeom>
            <a:avLst/>
            <a:gdLst/>
            <a:ahLst/>
            <a:cxnLst/>
            <a:rect l="l" t="t" r="r" b="b"/>
            <a:pathLst>
              <a:path w="2313118" h="2456014">
                <a:moveTo>
                  <a:pt x="0" y="0"/>
                </a:moveTo>
                <a:lnTo>
                  <a:pt x="2313118" y="0"/>
                </a:lnTo>
                <a:lnTo>
                  <a:pt x="2313118" y="2456014"/>
                </a:lnTo>
                <a:lnTo>
                  <a:pt x="0" y="245601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87" name="work-from-home.png" descr="work-from-home.png">
            <a:extLst>
              <a:ext uri="{FF2B5EF4-FFF2-40B4-BE49-F238E27FC236}">
                <a16:creationId xmlns:a16="http://schemas.microsoft.com/office/drawing/2014/main" id="{A0E876BD-A1BD-413C-A573-D1F7C343BCC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90870" y="2953113"/>
            <a:ext cx="1448416" cy="141470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13" name="TextBox 17">
            <a:extLst>
              <a:ext uri="{FF2B5EF4-FFF2-40B4-BE49-F238E27FC236}">
                <a16:creationId xmlns:a16="http://schemas.microsoft.com/office/drawing/2014/main" id="{7378729F-C3BB-4A8B-82FD-80CEDB72FABE}"/>
              </a:ext>
            </a:extLst>
          </p:cNvPr>
          <p:cNvSpPr txBox="1"/>
          <p:nvPr/>
        </p:nvSpPr>
        <p:spPr>
          <a:xfrm>
            <a:off x="10392261" y="6840091"/>
            <a:ext cx="7188852" cy="505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Turno de Trabajo Rotativo.</a:t>
            </a:r>
          </a:p>
        </p:txBody>
      </p:sp>
      <p:sp>
        <p:nvSpPr>
          <p:cNvPr id="115" name="TextBox 15">
            <a:extLst>
              <a:ext uri="{FF2B5EF4-FFF2-40B4-BE49-F238E27FC236}">
                <a16:creationId xmlns:a16="http://schemas.microsoft.com/office/drawing/2014/main" id="{BD79886A-B9F7-469D-90CF-2054373E21D3}"/>
              </a:ext>
            </a:extLst>
          </p:cNvPr>
          <p:cNvSpPr txBox="1"/>
          <p:nvPr/>
        </p:nvSpPr>
        <p:spPr>
          <a:xfrm>
            <a:off x="10392261" y="7478778"/>
            <a:ext cx="7188852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s-ES" sz="3000" dirty="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Diaria: 6 Horas                                                     Semanal: 36 Horas                                               </a:t>
            </a:r>
            <a:r>
              <a:rPr lang="es-ES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IBM Plex Sans"/>
                <a:ea typeface="IBM Plex Sans"/>
                <a:cs typeface="IBM Plex Sans"/>
                <a:sym typeface="IBM Plex Sans"/>
              </a:rPr>
              <a:t>No podrá  ejecutar 2 turnos el mismo día*</a:t>
            </a:r>
            <a:endParaRPr lang="en-US" sz="2599" dirty="0">
              <a:solidFill>
                <a:schemeClr val="accent6">
                  <a:lumMod val="60000"/>
                  <a:lumOff val="40000"/>
                </a:schemeClr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6" name="Freeform 29">
            <a:extLst>
              <a:ext uri="{FF2B5EF4-FFF2-40B4-BE49-F238E27FC236}">
                <a16:creationId xmlns:a16="http://schemas.microsoft.com/office/drawing/2014/main" id="{C0928AD6-1931-4B60-B0FE-C7F0110F17CA}"/>
              </a:ext>
            </a:extLst>
          </p:cNvPr>
          <p:cNvSpPr/>
          <p:nvPr/>
        </p:nvSpPr>
        <p:spPr>
          <a:xfrm>
            <a:off x="10491537" y="7467313"/>
            <a:ext cx="920756" cy="925891"/>
          </a:xfrm>
          <a:custGeom>
            <a:avLst/>
            <a:gdLst/>
            <a:ahLst/>
            <a:cxnLst/>
            <a:rect l="l" t="t" r="r" b="b"/>
            <a:pathLst>
              <a:path w="711281" h="1003089">
                <a:moveTo>
                  <a:pt x="0" y="0"/>
                </a:moveTo>
                <a:lnTo>
                  <a:pt x="711282" y="0"/>
                </a:lnTo>
                <a:lnTo>
                  <a:pt x="711282" y="1003089"/>
                </a:lnTo>
                <a:lnTo>
                  <a:pt x="0" y="100308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50" name="Freeform 17">
            <a:extLst>
              <a:ext uri="{FF2B5EF4-FFF2-40B4-BE49-F238E27FC236}">
                <a16:creationId xmlns:a16="http://schemas.microsoft.com/office/drawing/2014/main" id="{B7C3A6CF-4C2F-49F5-9AB4-88E28400C1C6}"/>
              </a:ext>
            </a:extLst>
          </p:cNvPr>
          <p:cNvSpPr/>
          <p:nvPr/>
        </p:nvSpPr>
        <p:spPr>
          <a:xfrm>
            <a:off x="10491537" y="5422489"/>
            <a:ext cx="1247749" cy="1117102"/>
          </a:xfrm>
          <a:custGeom>
            <a:avLst/>
            <a:gdLst/>
            <a:ahLst/>
            <a:cxnLst/>
            <a:rect l="l" t="t" r="r" b="b"/>
            <a:pathLst>
              <a:path w="1029867" h="1284415">
                <a:moveTo>
                  <a:pt x="0" y="0"/>
                </a:moveTo>
                <a:lnTo>
                  <a:pt x="1029867" y="0"/>
                </a:lnTo>
                <a:lnTo>
                  <a:pt x="1029867" y="1284415"/>
                </a:lnTo>
                <a:lnTo>
                  <a:pt x="0" y="128441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46042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8666"/>
            </a:stretch>
          </a:blipFill>
        </p:spPr>
        <p:txBody>
          <a:bodyPr/>
          <a:lstStyle/>
          <a:p>
            <a:endParaRPr lang="es-CO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86AB2CBE-90D5-4119-87A6-33A297434F3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77" y="214891"/>
            <a:ext cx="2381250" cy="2381250"/>
          </a:xfrm>
          <a:prstGeom prst="rect">
            <a:avLst/>
          </a:prstGeom>
        </p:spPr>
      </p:pic>
      <p:sp>
        <p:nvSpPr>
          <p:cNvPr id="7" name="Freeform 28">
            <a:extLst>
              <a:ext uri="{FF2B5EF4-FFF2-40B4-BE49-F238E27FC236}">
                <a16:creationId xmlns:a16="http://schemas.microsoft.com/office/drawing/2014/main" id="{F654CEEF-B0B3-45F3-988E-5BF38B1DC741}"/>
              </a:ext>
            </a:extLst>
          </p:cNvPr>
          <p:cNvSpPr/>
          <p:nvPr/>
        </p:nvSpPr>
        <p:spPr>
          <a:xfrm flipH="1">
            <a:off x="326311" y="9776483"/>
            <a:ext cx="707704" cy="337125"/>
          </a:xfrm>
          <a:custGeom>
            <a:avLst/>
            <a:gdLst/>
            <a:ahLst/>
            <a:cxnLst/>
            <a:rect l="l" t="t" r="r" b="b"/>
            <a:pathLst>
              <a:path w="707704" h="337125">
                <a:moveTo>
                  <a:pt x="707704" y="0"/>
                </a:moveTo>
                <a:lnTo>
                  <a:pt x="0" y="0"/>
                </a:lnTo>
                <a:lnTo>
                  <a:pt x="0" y="337125"/>
                </a:lnTo>
                <a:lnTo>
                  <a:pt x="707704" y="337125"/>
                </a:lnTo>
                <a:lnTo>
                  <a:pt x="70770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887BC6D4-2465-4DAA-917D-E1F5BCC26B83}"/>
              </a:ext>
            </a:extLst>
          </p:cNvPr>
          <p:cNvGrpSpPr/>
          <p:nvPr/>
        </p:nvGrpSpPr>
        <p:grpSpPr>
          <a:xfrm rot="5400000">
            <a:off x="5910852" y="1928963"/>
            <a:ext cx="14632419" cy="10774494"/>
            <a:chOff x="0" y="0"/>
            <a:chExt cx="3213051" cy="3060715"/>
          </a:xfrm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9931E646-617B-45D3-BDB6-A8BB9CA3779E}"/>
                </a:ext>
              </a:extLst>
            </p:cNvPr>
            <p:cNvSpPr/>
            <p:nvPr/>
          </p:nvSpPr>
          <p:spPr>
            <a:xfrm>
              <a:off x="0" y="0"/>
              <a:ext cx="3213051" cy="3060715"/>
            </a:xfrm>
            <a:custGeom>
              <a:avLst/>
              <a:gdLst/>
              <a:ahLst/>
              <a:cxnLst/>
              <a:rect l="l" t="t" r="r" b="b"/>
              <a:pathLst>
                <a:path w="3213051" h="3060715">
                  <a:moveTo>
                    <a:pt x="17769" y="0"/>
                  </a:moveTo>
                  <a:lnTo>
                    <a:pt x="3195282" y="0"/>
                  </a:lnTo>
                  <a:cubicBezTo>
                    <a:pt x="3199995" y="0"/>
                    <a:pt x="3204514" y="1872"/>
                    <a:pt x="3207847" y="5204"/>
                  </a:cubicBezTo>
                  <a:cubicBezTo>
                    <a:pt x="3211179" y="8537"/>
                    <a:pt x="3213051" y="13056"/>
                    <a:pt x="3213051" y="17769"/>
                  </a:cubicBezTo>
                  <a:lnTo>
                    <a:pt x="3213051" y="3042946"/>
                  </a:lnTo>
                  <a:cubicBezTo>
                    <a:pt x="3213051" y="3047658"/>
                    <a:pt x="3211179" y="3052178"/>
                    <a:pt x="3207847" y="3055510"/>
                  </a:cubicBezTo>
                  <a:cubicBezTo>
                    <a:pt x="3204514" y="3058843"/>
                    <a:pt x="3199995" y="3060715"/>
                    <a:pt x="3195282" y="3060715"/>
                  </a:cubicBezTo>
                  <a:lnTo>
                    <a:pt x="17769" y="3060715"/>
                  </a:lnTo>
                  <a:cubicBezTo>
                    <a:pt x="13056" y="3060715"/>
                    <a:pt x="8537" y="3058843"/>
                    <a:pt x="5204" y="3055510"/>
                  </a:cubicBezTo>
                  <a:cubicBezTo>
                    <a:pt x="1872" y="3052178"/>
                    <a:pt x="0" y="3047658"/>
                    <a:pt x="0" y="3042946"/>
                  </a:cubicBezTo>
                  <a:lnTo>
                    <a:pt x="0" y="17769"/>
                  </a:lnTo>
                  <a:cubicBezTo>
                    <a:pt x="0" y="13056"/>
                    <a:pt x="1872" y="8537"/>
                    <a:pt x="5204" y="5204"/>
                  </a:cubicBezTo>
                  <a:cubicBezTo>
                    <a:pt x="8537" y="1872"/>
                    <a:pt x="13056" y="0"/>
                    <a:pt x="17769" y="0"/>
                  </a:cubicBezTo>
                  <a:close/>
                </a:path>
              </a:pathLst>
            </a:custGeom>
            <a:solidFill>
              <a:srgbClr val="000A1F">
                <a:alpha val="60000"/>
              </a:srgbClr>
            </a:solidFill>
          </p:spPr>
        </p: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216F8BF3-BCC1-4DF8-93A4-5F5E47D3E79C}"/>
                </a:ext>
              </a:extLst>
            </p:cNvPr>
            <p:cNvSpPr txBox="1"/>
            <p:nvPr/>
          </p:nvSpPr>
          <p:spPr>
            <a:xfrm>
              <a:off x="0" y="-38100"/>
              <a:ext cx="3213051" cy="3098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4"/>
                </a:lnSpc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9242489-CD7B-4B33-BB0C-3DFD64BDA33B}"/>
              </a:ext>
            </a:extLst>
          </p:cNvPr>
          <p:cNvSpPr txBox="1"/>
          <p:nvPr/>
        </p:nvSpPr>
        <p:spPr>
          <a:xfrm>
            <a:off x="7052872" y="327707"/>
            <a:ext cx="10774492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400" b="1" spc="144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 Heavy"/>
                <a:ea typeface="Muli Heavy"/>
                <a:cs typeface="Muli Heavy"/>
                <a:sym typeface="Muli Heavy"/>
              </a:rPr>
              <a:t>VALOR DE LAS HORAS                JORNADA LABORAL.</a:t>
            </a:r>
            <a:endParaRPr lang="en-US" sz="4400" b="1" u="none" strike="noStrike" spc="144" dirty="0">
              <a:solidFill>
                <a:schemeClr val="accent1">
                  <a:lumMod val="20000"/>
                  <a:lumOff val="80000"/>
                </a:schemeClr>
              </a:solidFill>
              <a:latin typeface="Muli Heavy"/>
              <a:ea typeface="Muli Heavy"/>
              <a:cs typeface="Muli Heavy"/>
              <a:sym typeface="Muli Heavy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D50126C8-D8C5-4362-AAEA-08C5F8A22E80}"/>
              </a:ext>
            </a:extLst>
          </p:cNvPr>
          <p:cNvSpPr txBox="1"/>
          <p:nvPr/>
        </p:nvSpPr>
        <p:spPr>
          <a:xfrm>
            <a:off x="9244545" y="2009631"/>
            <a:ext cx="8551178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endParaRPr lang="es-ES" sz="3000" dirty="0">
              <a:solidFill>
                <a:schemeClr val="accent1">
                  <a:lumMod val="20000"/>
                  <a:lumOff val="80000"/>
                </a:schemeClr>
              </a:solidFill>
              <a:latin typeface="TT Interphases" panose="020B0604020202020204" charset="0"/>
              <a:cs typeface="TT Interphases" panose="020B0604020202020204" charset="0"/>
            </a:endParaRPr>
          </a:p>
          <a:p>
            <a:pPr algn="just">
              <a:spcBef>
                <a:spcPct val="0"/>
              </a:spcBef>
            </a:pPr>
            <a:r>
              <a:rPr lang="es-E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T Interphases" panose="020B0604020202020204" charset="0"/>
              </a:rPr>
              <a:t>*Hora Laboral Ordinaria 		</a:t>
            </a:r>
            <a:r>
              <a:rPr lang="es-ES" sz="3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cs typeface="TT Interphases" panose="020B0604020202020204" charset="0"/>
              </a:rPr>
              <a:t>$6,470</a:t>
            </a:r>
            <a:endParaRPr lang="en-US" sz="3000" b="1" dirty="0">
              <a:solidFill>
                <a:schemeClr val="accent1">
                  <a:lumMod val="20000"/>
                  <a:lumOff val="80000"/>
                </a:schemeClr>
              </a:solidFill>
              <a:latin typeface="TT Interphases" panose="020B0604020202020204" charset="0"/>
              <a:cs typeface="TT Interphases" panose="020B0604020202020204" charset="0"/>
              <a:sym typeface="Tufuli Arabic"/>
            </a:endParaRPr>
          </a:p>
          <a:p>
            <a:pPr algn="just">
              <a:spcBef>
                <a:spcPct val="0"/>
              </a:spcBef>
            </a:pP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*Hora Ordinaria Nocturna </a:t>
            </a:r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35%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	</a:t>
            </a: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$8,735</a:t>
            </a:r>
          </a:p>
          <a:p>
            <a:pPr algn="just">
              <a:spcBef>
                <a:spcPct val="0"/>
              </a:spcBef>
            </a:pP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*Hora Extra Diurna </a:t>
            </a:r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25%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		</a:t>
            </a: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$8,088</a:t>
            </a:r>
          </a:p>
          <a:p>
            <a:pPr algn="just">
              <a:spcBef>
                <a:spcPct val="0"/>
              </a:spcBef>
            </a:pP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*Hora Extra Nocturna	</a:t>
            </a:r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75%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		</a:t>
            </a: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$11,323</a:t>
            </a:r>
          </a:p>
          <a:p>
            <a:pPr algn="just">
              <a:spcBef>
                <a:spcPct val="0"/>
              </a:spcBef>
            </a:pP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*Hora Diurna en Jornada 		</a:t>
            </a:r>
          </a:p>
          <a:p>
            <a:pPr algn="just">
              <a:spcBef>
                <a:spcPct val="0"/>
              </a:spcBef>
            </a:pP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  Dominical o Festivo	</a:t>
            </a:r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80%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		</a:t>
            </a: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$11,647</a:t>
            </a:r>
          </a:p>
          <a:p>
            <a:pPr algn="just">
              <a:spcBef>
                <a:spcPct val="0"/>
              </a:spcBef>
            </a:pP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*Hora Nocturna en Jornada 		</a:t>
            </a:r>
          </a:p>
          <a:p>
            <a:pPr algn="just">
              <a:spcBef>
                <a:spcPct val="0"/>
              </a:spcBef>
            </a:pP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  Dominical o Festivo </a:t>
            </a:r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115%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		</a:t>
            </a: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$13,911</a:t>
            </a:r>
          </a:p>
          <a:p>
            <a:pPr algn="just">
              <a:spcBef>
                <a:spcPct val="0"/>
              </a:spcBef>
            </a:pP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*Hora Extra Diurna en Jornada 		</a:t>
            </a:r>
          </a:p>
          <a:p>
            <a:pPr algn="just">
              <a:spcBef>
                <a:spcPct val="0"/>
              </a:spcBef>
            </a:pP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  Dominical o Festivo </a:t>
            </a:r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105%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		</a:t>
            </a: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$13,264</a:t>
            </a:r>
          </a:p>
          <a:p>
            <a:pPr algn="just">
              <a:spcBef>
                <a:spcPct val="0"/>
              </a:spcBef>
            </a:pP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*Hora Extra Nocturna en Jornada 		</a:t>
            </a:r>
          </a:p>
          <a:p>
            <a:pPr algn="just">
              <a:spcBef>
                <a:spcPct val="0"/>
              </a:spcBef>
            </a:pP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  Dominical o Festivo </a:t>
            </a:r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155%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		</a:t>
            </a: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T Interphases" panose="020B0604020202020204" charset="0"/>
                <a:ea typeface="Tufuli Arabic"/>
                <a:cs typeface="TT Interphases" panose="020B0604020202020204" charset="0"/>
                <a:sym typeface="Tufuli Arabic"/>
              </a:rPr>
              <a:t>$16,500</a:t>
            </a:r>
            <a:endParaRPr lang="en-US" sz="3000" b="1" dirty="0">
              <a:solidFill>
                <a:schemeClr val="accent1">
                  <a:lumMod val="20000"/>
                  <a:lumOff val="80000"/>
                </a:schemeClr>
              </a:solidFill>
              <a:latin typeface="Tufuli Arabic"/>
              <a:ea typeface="Tufuli Arabic"/>
              <a:cs typeface="Tufuli Arabic"/>
              <a:sym typeface="Tufuli Arabic"/>
            </a:endParaRPr>
          </a:p>
          <a:p>
            <a:pPr algn="just">
              <a:spcBef>
                <a:spcPct val="0"/>
              </a:spcBef>
            </a:pPr>
            <a:endParaRPr lang="en-US" sz="3000" dirty="0">
              <a:solidFill>
                <a:schemeClr val="accent1">
                  <a:lumMod val="20000"/>
                  <a:lumOff val="80000"/>
                </a:schemeClr>
              </a:solidFill>
              <a:latin typeface="Tufuli Arabic"/>
              <a:ea typeface="Tufuli Arabic"/>
              <a:cs typeface="Tufuli Arabic"/>
              <a:sym typeface="Tufuli Arabic"/>
            </a:endParaRPr>
          </a:p>
        </p:txBody>
      </p:sp>
      <p:sp>
        <p:nvSpPr>
          <p:cNvPr id="17" name="Freeform 4">
            <a:extLst>
              <a:ext uri="{FF2B5EF4-FFF2-40B4-BE49-F238E27FC236}">
                <a16:creationId xmlns:a16="http://schemas.microsoft.com/office/drawing/2014/main" id="{35C33720-6A49-4FC4-82E2-0AF56F244DBC}"/>
              </a:ext>
            </a:extLst>
          </p:cNvPr>
          <p:cNvSpPr/>
          <p:nvPr/>
        </p:nvSpPr>
        <p:spPr>
          <a:xfrm rot="-329842">
            <a:off x="16285934" y="-20792"/>
            <a:ext cx="1830017" cy="1947243"/>
          </a:xfrm>
          <a:custGeom>
            <a:avLst/>
            <a:gdLst/>
            <a:ahLst/>
            <a:cxnLst/>
            <a:rect l="l" t="t" r="r" b="b"/>
            <a:pathLst>
              <a:path w="3293316" h="3551615">
                <a:moveTo>
                  <a:pt x="0" y="0"/>
                </a:moveTo>
                <a:lnTo>
                  <a:pt x="3293316" y="0"/>
                </a:lnTo>
                <a:lnTo>
                  <a:pt x="3293316" y="3551615"/>
                </a:lnTo>
                <a:lnTo>
                  <a:pt x="0" y="35516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C3B8919-905A-470A-BD2A-3B48F12A0008}"/>
              </a:ext>
            </a:extLst>
          </p:cNvPr>
          <p:cNvSpPr txBox="1"/>
          <p:nvPr/>
        </p:nvSpPr>
        <p:spPr>
          <a:xfrm>
            <a:off x="72330" y="9399101"/>
            <a:ext cx="1828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</a:tabLst>
            </a:pPr>
            <a:r>
              <a:rPr lang="es-CO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Carrera 5 # 12-16 Oficina 1108 Edif. Suramericana Teléfonos </a:t>
            </a:r>
            <a:r>
              <a:rPr lang="de-DE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Tel: (602) 880 1184  +57 315 431 9589 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www.campoabogados.com</a:t>
            </a:r>
            <a:r>
              <a:rPr lang="en-US" sz="2400" b="1" spc="144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  Cali - Colombia</a:t>
            </a:r>
            <a:endParaRPr lang="es-CO" sz="2400" b="1" spc="144" dirty="0">
              <a:solidFill>
                <a:schemeClr val="bg1"/>
              </a:solidFill>
              <a:latin typeface="TT Interphases" panose="020B0604020202020204" charset="0"/>
              <a:cs typeface="TT Interphases" panose="020B0604020202020204" charset="0"/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F3F1D2A2-FA05-4D45-A01E-0E7E2FBDAA7B}"/>
              </a:ext>
            </a:extLst>
          </p:cNvPr>
          <p:cNvSpPr txBox="1"/>
          <p:nvPr/>
        </p:nvSpPr>
        <p:spPr>
          <a:xfrm>
            <a:off x="326311" y="3654026"/>
            <a:ext cx="7686996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ES" sz="3000" b="1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Salario Mínimo Mensual 2025    </a:t>
            </a:r>
            <a:r>
              <a:rPr lang="es-ES" sz="3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cs typeface="TT Interphases" panose="020B0604020202020204" charset="0"/>
              </a:rPr>
              <a:t>$1,423,500</a:t>
            </a:r>
          </a:p>
          <a:p>
            <a:pPr algn="just">
              <a:spcBef>
                <a:spcPct val="0"/>
              </a:spcBef>
            </a:pPr>
            <a:r>
              <a:rPr lang="es-ES" sz="3000" b="1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Auxilio de Transporte 2025	         </a:t>
            </a:r>
            <a:r>
              <a:rPr lang="es-ES" sz="3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cs typeface="TT Interphases" panose="020B0604020202020204" charset="0"/>
              </a:rPr>
              <a:t>$ 200,000</a:t>
            </a:r>
          </a:p>
          <a:p>
            <a:pPr algn="just">
              <a:spcBef>
                <a:spcPct val="0"/>
              </a:spcBef>
            </a:pPr>
            <a:r>
              <a:rPr lang="es-ES" sz="3000" b="1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Salario Mínimo Diario 2025	         </a:t>
            </a:r>
            <a:r>
              <a:rPr lang="es-ES" sz="3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cs typeface="TT Interphases" panose="020B0604020202020204" charset="0"/>
              </a:rPr>
              <a:t>$      47,450</a:t>
            </a:r>
          </a:p>
          <a:p>
            <a:pPr>
              <a:spcBef>
                <a:spcPct val="0"/>
              </a:spcBef>
            </a:pPr>
            <a:r>
              <a:rPr lang="es-ES" sz="3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cs typeface="TT Interphases" panose="020B0604020202020204" charset="0"/>
              </a:rPr>
              <a:t>44 Horas Semana </a:t>
            </a:r>
            <a:r>
              <a:rPr lang="es-ES" sz="3000" b="1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Jornada Laboral</a:t>
            </a:r>
            <a:r>
              <a:rPr lang="en-US" sz="3000" b="1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                          </a:t>
            </a:r>
            <a:r>
              <a:rPr lang="en-US" sz="3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cs typeface="TT Interphases" panose="020B0604020202020204" charset="0"/>
              </a:rPr>
              <a:t>220   Horas </a:t>
            </a:r>
            <a:r>
              <a:rPr lang="en-US" sz="30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cs typeface="TT Interphases" panose="020B0604020202020204" charset="0"/>
              </a:rPr>
              <a:t>Mensual</a:t>
            </a:r>
            <a:r>
              <a:rPr lang="es-ES" sz="3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cs typeface="TT Interphases" panose="020B0604020202020204" charset="0"/>
              </a:rPr>
              <a:t>  (44/6*30)</a:t>
            </a:r>
          </a:p>
          <a:p>
            <a:pPr>
              <a:spcBef>
                <a:spcPct val="0"/>
              </a:spcBef>
            </a:pPr>
            <a:r>
              <a:rPr lang="es-ES" sz="3000" b="1" dirty="0">
                <a:solidFill>
                  <a:schemeClr val="bg1"/>
                </a:solidFill>
                <a:latin typeface="TT Interphases" panose="020B0604020202020204" charset="0"/>
                <a:cs typeface="TT Interphases" panose="020B0604020202020204" charset="0"/>
              </a:rPr>
              <a:t>Hora Nocturna:                                                                 </a:t>
            </a:r>
            <a:r>
              <a:rPr lang="es-ES" sz="3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T Interphases" panose="020B0604020202020204" charset="0"/>
                <a:cs typeface="TT Interphases" panose="020B0604020202020204" charset="0"/>
              </a:rPr>
              <a:t>9:00 p.m. a 6:00 a.m. (Hasta el 24/12/2025)</a:t>
            </a:r>
          </a:p>
          <a:p>
            <a:pPr algn="just">
              <a:spcBef>
                <a:spcPct val="0"/>
              </a:spcBef>
            </a:pPr>
            <a:endParaRPr lang="es-ES" sz="3000" dirty="0">
              <a:solidFill>
                <a:schemeClr val="accent6">
                  <a:lumMod val="60000"/>
                  <a:lumOff val="40000"/>
                </a:schemeClr>
              </a:solidFill>
              <a:latin typeface="TT Interphases" panose="020B0604020202020204" charset="0"/>
              <a:cs typeface="TT Interphases" panose="020B0604020202020204" charset="0"/>
            </a:endParaRPr>
          </a:p>
          <a:p>
            <a:pPr algn="just">
              <a:spcBef>
                <a:spcPct val="0"/>
              </a:spcBef>
            </a:pPr>
            <a:endParaRPr lang="en-US" sz="3000" dirty="0">
              <a:solidFill>
                <a:schemeClr val="accent1">
                  <a:lumMod val="20000"/>
                  <a:lumOff val="80000"/>
                </a:schemeClr>
              </a:solidFill>
              <a:latin typeface="Tufuli Arabic"/>
              <a:ea typeface="Tufuli Arabic"/>
              <a:cs typeface="Tufuli Arabic"/>
              <a:sym typeface="Tufuli Arabic"/>
            </a:endParaRPr>
          </a:p>
        </p:txBody>
      </p:sp>
    </p:spTree>
    <p:extLst>
      <p:ext uri="{BB962C8B-B14F-4D97-AF65-F5344CB8AC3E}">
        <p14:creationId xmlns:p14="http://schemas.microsoft.com/office/powerpoint/2010/main" val="2469480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3693</TotalTime>
  <Words>3080</Words>
  <Application>Microsoft Office PowerPoint</Application>
  <PresentationFormat>Personalizado</PresentationFormat>
  <Paragraphs>273</Paragraphs>
  <Slides>21</Slides>
  <Notes>15</Notes>
  <HiddenSlides>0</HiddenSlides>
  <MMClips>0</MMClips>
  <ScaleCrop>false</ScaleCrop>
  <HeadingPairs>
    <vt:vector size="8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6" baseType="lpstr">
      <vt:lpstr>Tufuli Arabic</vt:lpstr>
      <vt:lpstr>Wingdings</vt:lpstr>
      <vt:lpstr>Roboto Condensed</vt:lpstr>
      <vt:lpstr>Helvetica Neue Medium</vt:lpstr>
      <vt:lpstr>Guerrilla</vt:lpstr>
      <vt:lpstr>TT Interphases</vt:lpstr>
      <vt:lpstr>IBM Plex Sans</vt:lpstr>
      <vt:lpstr>Calibri</vt:lpstr>
      <vt:lpstr>Telegraf Medium</vt:lpstr>
      <vt:lpstr>TT Interphases Bold</vt:lpstr>
      <vt:lpstr>Arial</vt:lpstr>
      <vt:lpstr>Muli Ultra-Bold</vt:lpstr>
      <vt:lpstr>Muli Heavy</vt:lpstr>
      <vt:lpstr>Office Theme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ASUS</dc:creator>
  <cp:lastModifiedBy>viviana</cp:lastModifiedBy>
  <cp:revision>98</cp:revision>
  <dcterms:created xsi:type="dcterms:W3CDTF">2006-08-16T00:00:00Z</dcterms:created>
  <dcterms:modified xsi:type="dcterms:W3CDTF">2026-06-03T00:02:53Z</dcterms:modified>
  <dc:identifier>DAGs3YsrlTA</dc:identifier>
</cp:coreProperties>
</file>