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00" r:id="rId2"/>
    <p:sldId id="303" r:id="rId3"/>
    <p:sldId id="329" r:id="rId4"/>
    <p:sldId id="330" r:id="rId5"/>
    <p:sldId id="308" r:id="rId6"/>
    <p:sldId id="328" r:id="rId7"/>
    <p:sldId id="305" r:id="rId8"/>
    <p:sldId id="315" r:id="rId9"/>
    <p:sldId id="306" r:id="rId10"/>
    <p:sldId id="319" r:id="rId11"/>
    <p:sldId id="320" r:id="rId12"/>
    <p:sldId id="322" r:id="rId13"/>
    <p:sldId id="318" r:id="rId14"/>
    <p:sldId id="327" r:id="rId15"/>
    <p:sldId id="324" r:id="rId16"/>
    <p:sldId id="32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uli Heavy" panose="020B0604020202020204" charset="0"/>
      <p:regular r:id="rId23"/>
    </p:embeddedFont>
    <p:embeddedFont>
      <p:font typeface="Muli Ultra-Bold" panose="020B060402020202020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</p:embeddedFont>
    <p:embeddedFont>
      <p:font typeface="TT Interphase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87290" autoAdjust="0"/>
  </p:normalViewPr>
  <p:slideViewPr>
    <p:cSldViewPr>
      <p:cViewPr varScale="1">
        <p:scale>
          <a:sx n="42" d="100"/>
          <a:sy n="42" d="100"/>
        </p:scale>
        <p:origin x="8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302A-1DC2-4BF2-A7B0-6D949D9491A3}" type="datetimeFigureOut">
              <a:rPr lang="es-CO" smtClean="0"/>
              <a:t>2/06/2026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F15E9-F8E8-472C-B91F-A3F73B81D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251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6453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04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659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83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 VACACIONES-AUX TRANSPORTE Y DOTACION- NO SON PRESTACIONES SOCIALES.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52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75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17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126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610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866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50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mpoabogados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://www.campoabogados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://www.campoabogado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://www.campoabogado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://www.campoabogado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</p:sp>
      <p:grpSp>
        <p:nvGrpSpPr>
          <p:cNvPr id="3" name="Group 3"/>
          <p:cNvGrpSpPr/>
          <p:nvPr/>
        </p:nvGrpSpPr>
        <p:grpSpPr>
          <a:xfrm rot="2376901">
            <a:off x="6025872" y="-1562825"/>
            <a:ext cx="13552631" cy="21642251"/>
            <a:chOff x="0" y="0"/>
            <a:chExt cx="3569417" cy="57000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9417" cy="5700017"/>
            </a:xfrm>
            <a:custGeom>
              <a:avLst/>
              <a:gdLst/>
              <a:ahLst/>
              <a:cxnLst/>
              <a:rect l="l" t="t" r="r" b="b"/>
              <a:pathLst>
                <a:path w="3569417" h="5700017">
                  <a:moveTo>
                    <a:pt x="0" y="0"/>
                  </a:moveTo>
                  <a:lnTo>
                    <a:pt x="3569417" y="0"/>
                  </a:lnTo>
                  <a:lnTo>
                    <a:pt x="3569417" y="5700017"/>
                  </a:lnTo>
                  <a:lnTo>
                    <a:pt x="0" y="5700017"/>
                  </a:ln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569417" cy="573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391538" y="5524500"/>
            <a:ext cx="11896462" cy="240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200" b="1" spc="292" dirty="0">
                <a:solidFill>
                  <a:schemeClr val="accent6">
                    <a:lumMod val="60000"/>
                    <a:lumOff val="4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COMPONENTES DE LAS PRESTACIONES SOCIALES SECTOR PRIVADO.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AE599F2-875D-4175-8F1A-7C47EFD26F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889" y="199504"/>
            <a:ext cx="2381250" cy="2381250"/>
          </a:xfrm>
          <a:prstGeom prst="rect">
            <a:avLst/>
          </a:prstGeom>
        </p:spPr>
      </p:pic>
      <p:sp>
        <p:nvSpPr>
          <p:cNvPr id="14" name="Freeform 28">
            <a:extLst>
              <a:ext uri="{FF2B5EF4-FFF2-40B4-BE49-F238E27FC236}">
                <a16:creationId xmlns:a16="http://schemas.microsoft.com/office/drawing/2014/main" id="{7375FB2B-F9E5-4E43-ACF6-3A24B1AAC24E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45FB3F-D56D-4071-B8AC-95EB8FF3AE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1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3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3CC831E-8D2F-418C-8BDD-3F1F326E3C42}"/>
              </a:ext>
            </a:extLst>
          </p:cNvPr>
          <p:cNvSpPr txBox="1"/>
          <p:nvPr/>
        </p:nvSpPr>
        <p:spPr>
          <a:xfrm>
            <a:off x="1162090" y="419100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PRIMA DE SERVICIOS</a:t>
            </a:r>
            <a:r>
              <a:rPr lang="es-E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 (</a:t>
            </a: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Art 306 CST)</a:t>
            </a: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.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37BA011E-BD4D-4E6C-BB17-C6D6E85C2D96}"/>
              </a:ext>
            </a:extLst>
          </p:cNvPr>
          <p:cNvSpPr txBox="1"/>
          <p:nvPr/>
        </p:nvSpPr>
        <p:spPr>
          <a:xfrm>
            <a:off x="259605" y="1402332"/>
            <a:ext cx="15117384" cy="3626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 beneficio económico equivalente a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 salario adicional al año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el valor corresponde a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15 días de salario por semestre trabajado,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 el contrato dura menos de un semestre, se liquida de manera proporcional, se entrega en dos partes:</a:t>
            </a:r>
          </a:p>
          <a:p>
            <a:pPr algn="just"/>
            <a:endParaRPr lang="es-ES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Primera Prima: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más tardar el 30 de junio.</a:t>
            </a:r>
          </a:p>
          <a:p>
            <a:pPr algn="just"/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Segunda Prima: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más tardar el 20 de diciembre.</a:t>
            </a:r>
          </a:p>
          <a:p>
            <a:pPr algn="just">
              <a:lnSpc>
                <a:spcPts val="3811"/>
              </a:lnSpc>
            </a:pPr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5D2A0C-0C30-428E-A449-2EA958F59028}"/>
              </a:ext>
            </a:extLst>
          </p:cNvPr>
          <p:cNvSpPr txBox="1"/>
          <p:nvPr/>
        </p:nvSpPr>
        <p:spPr>
          <a:xfrm>
            <a:off x="259605" y="5813412"/>
            <a:ext cx="16540771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11"/>
              </a:lnSpc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Fórmula Liquidación Prima:  </a:t>
            </a:r>
            <a:r>
              <a:rPr lang="es-CO" sz="3400" b="1" dirty="0">
                <a:solidFill>
                  <a:schemeClr val="bg1"/>
                </a:solidFill>
              </a:rPr>
              <a:t>Salario Mensual + Aux </a:t>
            </a:r>
            <a:r>
              <a:rPr lang="es-CO" sz="3400" b="1" dirty="0" err="1">
                <a:solidFill>
                  <a:schemeClr val="bg1"/>
                </a:solidFill>
              </a:rPr>
              <a:t>Transp</a:t>
            </a:r>
            <a:r>
              <a:rPr lang="es-CO" sz="3400" b="1" dirty="0">
                <a:solidFill>
                  <a:schemeClr val="bg1"/>
                </a:solidFill>
              </a:rPr>
              <a:t> X días laborados en el semestre</a:t>
            </a:r>
          </a:p>
          <a:p>
            <a:pPr>
              <a:lnSpc>
                <a:spcPts val="3811"/>
              </a:lnSpc>
            </a:pPr>
            <a:r>
              <a:rPr lang="es-CO" sz="3400" b="1" dirty="0">
                <a:solidFill>
                  <a:schemeClr val="bg1"/>
                </a:solidFill>
              </a:rPr>
              <a:t>                                                                                                 Divido 360 días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17AE068-634E-4C17-8537-D22CC251F48A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5446577" y="6324635"/>
            <a:ext cx="11353799" cy="22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31">
            <a:extLst>
              <a:ext uri="{FF2B5EF4-FFF2-40B4-BE49-F238E27FC236}">
                <a16:creationId xmlns:a16="http://schemas.microsoft.com/office/drawing/2014/main" id="{0ECF98EE-F1EE-42DC-8FC7-56368A6635F5}"/>
              </a:ext>
            </a:extLst>
          </p:cNvPr>
          <p:cNvSpPr txBox="1"/>
          <p:nvPr/>
        </p:nvSpPr>
        <p:spPr>
          <a:xfrm>
            <a:off x="442776" y="7665285"/>
            <a:ext cx="15117384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1"/>
              </a:lnSpc>
            </a:pPr>
            <a:r>
              <a:rPr lang="en-US" sz="3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ART 307 CST </a:t>
            </a:r>
            <a:r>
              <a:rPr lang="en-U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prima de servicios no constituye salario </a:t>
            </a:r>
            <a:r>
              <a:rPr lang="en-US" sz="3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ni</a:t>
            </a:r>
            <a:r>
              <a:rPr lang="en-U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debe computar como salario en ningún caso.</a:t>
            </a:r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49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3CC831E-8D2F-418C-8BDD-3F1F326E3C42}"/>
              </a:ext>
            </a:extLst>
          </p:cNvPr>
          <p:cNvSpPr txBox="1"/>
          <p:nvPr/>
        </p:nvSpPr>
        <p:spPr>
          <a:xfrm>
            <a:off x="680163" y="75578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VACACIONES LABORALES</a:t>
            </a:r>
            <a:r>
              <a:rPr lang="es-E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 (</a:t>
            </a: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Art 186-192 CST)</a:t>
            </a: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.</a:t>
            </a:r>
          </a:p>
        </p:txBody>
      </p:sp>
      <p:sp>
        <p:nvSpPr>
          <p:cNvPr id="9" name="TextBox 31">
            <a:extLst>
              <a:ext uri="{FF2B5EF4-FFF2-40B4-BE49-F238E27FC236}">
                <a16:creationId xmlns:a16="http://schemas.microsoft.com/office/drawing/2014/main" id="{59C91961-9889-474D-B703-ADDE23727CA7}"/>
              </a:ext>
            </a:extLst>
          </p:cNvPr>
          <p:cNvSpPr txBox="1"/>
          <p:nvPr/>
        </p:nvSpPr>
        <p:spPr>
          <a:xfrm>
            <a:off x="438150" y="1008094"/>
            <a:ext cx="15117384" cy="3657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 un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descanso remunerado de 15 días hábiles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 el trabajador adquiere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por cada año de trabajo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si el contrato dura menos de un año, se liquida proporcionalmente,</a:t>
            </a:r>
            <a:r>
              <a:rPr lang="es-ES" sz="3600" b="0" i="0" dirty="0">
                <a:solidFill>
                  <a:srgbClr val="1A2441"/>
                </a:solidFill>
                <a:effectLst/>
                <a:latin typeface="Inter"/>
              </a:rPr>
              <a:t> </a:t>
            </a:r>
            <a:r>
              <a:rPr lang="es-ES" sz="3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Inter"/>
              </a:rPr>
              <a:t>e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 empleador y el trabajador acuerdan la fecha, pero el empleador debe garantizar que el trabajador tome sus vacaciones dentro del año siguiente a su causación, Se pueden acumular hasta 2 años de vacaciones, siempre y cuando haya un acuerdo entre empleador y trabajador.</a:t>
            </a:r>
          </a:p>
          <a:p>
            <a:pPr algn="just">
              <a:lnSpc>
                <a:spcPts val="3811"/>
              </a:lnSpc>
            </a:pPr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4D4378-FA2C-4ABF-8BF4-BA4CA7DC3426}"/>
              </a:ext>
            </a:extLst>
          </p:cNvPr>
          <p:cNvSpPr txBox="1"/>
          <p:nvPr/>
        </p:nvSpPr>
        <p:spPr>
          <a:xfrm>
            <a:off x="440478" y="4323595"/>
            <a:ext cx="16540771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11"/>
              </a:lnSpc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Fórmula Liquidación Vacaciones:  </a:t>
            </a:r>
            <a:r>
              <a:rPr lang="es-CO" sz="3400" b="1" dirty="0">
                <a:solidFill>
                  <a:schemeClr val="bg1"/>
                </a:solidFill>
              </a:rPr>
              <a:t>Salario Mensual  X días laborados</a:t>
            </a:r>
          </a:p>
          <a:p>
            <a:pPr>
              <a:lnSpc>
                <a:spcPts val="3811"/>
              </a:lnSpc>
            </a:pPr>
            <a:r>
              <a:rPr lang="es-CO" sz="3400" b="1" dirty="0">
                <a:solidFill>
                  <a:schemeClr val="bg1"/>
                </a:solidFill>
              </a:rPr>
              <a:t>                                                                                       Divido 720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E84B784-E4C8-4B55-9725-52205AB0C79B}"/>
              </a:ext>
            </a:extLst>
          </p:cNvPr>
          <p:cNvCxnSpPr>
            <a:cxnSpLocks/>
          </p:cNvCxnSpPr>
          <p:nvPr/>
        </p:nvCxnSpPr>
        <p:spPr>
          <a:xfrm>
            <a:off x="6324600" y="4881684"/>
            <a:ext cx="662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31">
            <a:extLst>
              <a:ext uri="{FF2B5EF4-FFF2-40B4-BE49-F238E27FC236}">
                <a16:creationId xmlns:a16="http://schemas.microsoft.com/office/drawing/2014/main" id="{9A7FC366-877C-4D04-818E-7B1F408F53C3}"/>
              </a:ext>
            </a:extLst>
          </p:cNvPr>
          <p:cNvSpPr txBox="1"/>
          <p:nvPr/>
        </p:nvSpPr>
        <p:spPr>
          <a:xfrm>
            <a:off x="380225" y="5480953"/>
            <a:ext cx="17527550" cy="512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1"/>
              </a:lnSpc>
            </a:pPr>
            <a:r>
              <a:rPr lang="en-U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NOTA:</a:t>
            </a:r>
          </a:p>
          <a:p>
            <a:pPr marL="457200" indent="-457200" algn="just">
              <a:lnSpc>
                <a:spcPts val="3811"/>
              </a:lnSpc>
              <a:buFont typeface="Arial" panose="020B0604020202020204" pitchFamily="34" charset="0"/>
              <a:buChar char="•"/>
            </a:pPr>
            <a:r>
              <a:rPr lang="es-CO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Aunque no es técnicamente una prestación social, </a:t>
            </a: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 liquida como parte de la relación laboral.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Podrán por mutuo acuerdo (empleador y trabajador) </a:t>
            </a: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compensarse en tiempo y en dinero </a:t>
            </a:r>
            <a:r>
              <a:rPr lang="es-CO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(solo hasta la mitad de las vacaciones).</a:t>
            </a:r>
            <a:r>
              <a:rPr lang="es-CO" sz="3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Art 189 CST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Cuando el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salario sea variable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 vacaciones se liquidarán con el promedio de lo devengado por el trabajador en el año inmediatamente anterior a la fecha en que se concedan.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 derecho a disfrutar las vacaciones o a recibir su compensación en dinero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prescribe en un plazo de cuatro años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a partir de la fecha en que se haya causado el derecho.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Interrupción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cuando presenta incapacidad o licencia medica y Suspensión Laboral.</a:t>
            </a:r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 algn="just">
              <a:lnSpc>
                <a:spcPts val="3811"/>
              </a:lnSpc>
              <a:buFont typeface="Arial" panose="020B0604020202020204" pitchFamily="34" charset="0"/>
              <a:buChar char="•"/>
            </a:pPr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0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14400" y="-457200"/>
            <a:ext cx="20116800" cy="113157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3CC831E-8D2F-418C-8BDD-3F1F326E3C42}"/>
              </a:ext>
            </a:extLst>
          </p:cNvPr>
          <p:cNvSpPr txBox="1"/>
          <p:nvPr/>
        </p:nvSpPr>
        <p:spPr>
          <a:xfrm>
            <a:off x="4011" y="413379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AUXILIO DE TRANSPORTE-CONECTIVIDAD.</a:t>
            </a: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11FDC343-D90C-4CE0-8E45-DB788E2CEDEF}"/>
              </a:ext>
            </a:extLst>
          </p:cNvPr>
          <p:cNvSpPr txBox="1"/>
          <p:nvPr/>
        </p:nvSpPr>
        <p:spPr>
          <a:xfrm>
            <a:off x="213709" y="1831413"/>
            <a:ext cx="15117384" cy="3626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 una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ayuda económica $249,095 que se entrega a los empleados para contribuir a los gastos de desplazamiento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desde su hogar al lugar de trabajo. Este auxilio no forma parte del salario base, pero sí se incluye en el cálculo de algunas prestaciones sociales como las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cesantías y la prima de servicios.</a:t>
            </a:r>
            <a:r>
              <a:rPr lang="es-ES" sz="3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just"/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 le otorga a empleados que ganan hasta 2(SMLMV)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$3,501,810</a:t>
            </a:r>
            <a:endParaRPr lang="es-ES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es-ES" sz="3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>
              <a:lnSpc>
                <a:spcPts val="3811"/>
              </a:lnSpc>
            </a:pPr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8457A1F8-0476-41FB-9A7D-3284DC2C6D2F}"/>
              </a:ext>
            </a:extLst>
          </p:cNvPr>
          <p:cNvSpPr txBox="1"/>
          <p:nvPr/>
        </p:nvSpPr>
        <p:spPr>
          <a:xfrm>
            <a:off x="193656" y="5658960"/>
            <a:ext cx="15117384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1"/>
              </a:lnSpc>
            </a:pPr>
            <a:r>
              <a:rPr lang="en-U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NOTA:</a:t>
            </a:r>
          </a:p>
          <a:p>
            <a:pPr marL="457200" indent="-457200" algn="just">
              <a:lnSpc>
                <a:spcPts val="3811"/>
              </a:lnSpc>
              <a:buFont typeface="Arial" panose="020B0604020202020204" pitchFamily="34" charset="0"/>
              <a:buChar char="•"/>
            </a:pPr>
            <a:r>
              <a:rPr lang="es-CO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 se paga durante </a:t>
            </a: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vacaciones, licencias o incapacidades medicas y licencias No remuneradas.</a:t>
            </a:r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 algn="just">
              <a:lnSpc>
                <a:spcPts val="3811"/>
              </a:lnSpc>
              <a:buFont typeface="Arial" panose="020B0604020202020204" pitchFamily="34" charset="0"/>
              <a:buChar char="•"/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 53 Ley 2466/2025 (Auxilio de Conectividad</a:t>
            </a:r>
            <a:r>
              <a:rPr lang="es-CO" sz="3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es-CO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 el trabajador realiza teletrabajo, será equivalente al auxilio de transporte (solo tendrá derecho a recibir a uno de estos dos auxilios)</a:t>
            </a:r>
          </a:p>
        </p:txBody>
      </p:sp>
    </p:spTree>
    <p:extLst>
      <p:ext uri="{BB962C8B-B14F-4D97-AF65-F5344CB8AC3E}">
        <p14:creationId xmlns:p14="http://schemas.microsoft.com/office/powerpoint/2010/main" val="80566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3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3CC831E-8D2F-418C-8BDD-3F1F326E3C42}"/>
              </a:ext>
            </a:extLst>
          </p:cNvPr>
          <p:cNvSpPr txBox="1"/>
          <p:nvPr/>
        </p:nvSpPr>
        <p:spPr>
          <a:xfrm>
            <a:off x="1162090" y="419100"/>
            <a:ext cx="1581915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DOTACION</a:t>
            </a:r>
            <a:r>
              <a:rPr lang="es-ES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 (</a:t>
            </a:r>
            <a:r>
              <a:rPr lang="en-US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Art 230-234 CST)</a:t>
            </a:r>
            <a:r>
              <a:rPr lang="en-US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.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4A289CE0-6D39-4A49-9A4B-520603384618}"/>
              </a:ext>
            </a:extLst>
          </p:cNvPr>
          <p:cNvSpPr txBox="1"/>
          <p:nvPr/>
        </p:nvSpPr>
        <p:spPr>
          <a:xfrm>
            <a:off x="206556" y="1096208"/>
            <a:ext cx="15117384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Todo empleador debe suministrar al empleado como dotación,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cada cuatro meses, un par de zapatos y un vestido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se les otorga a empleados que ganan hasta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$3,501,810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dos salarios mínimos mensuales legales vigentes (SMLMV) y que a la fecha de la entrega de la dotación,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lleven laborando en la empresa como mínimo 3 meses.</a:t>
            </a:r>
          </a:p>
          <a:p>
            <a:pPr algn="just"/>
            <a:endParaRPr lang="es-ES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Primera entrega: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más tardar el 30 de abril.</a:t>
            </a:r>
          </a:p>
          <a:p>
            <a:pPr algn="just"/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Segunda entrega: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más tardar el 31 de agosto.</a:t>
            </a:r>
          </a:p>
          <a:p>
            <a:pPr algn="just"/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Tercera entrega: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más tardar el 20 de diciembre</a:t>
            </a:r>
          </a:p>
          <a:p>
            <a:pPr algn="just"/>
            <a:endParaRPr lang="es-ES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es-ES" sz="3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5E5D4F5-AD16-4990-9A89-47568E8DAB2E}"/>
              </a:ext>
            </a:extLst>
          </p:cNvPr>
          <p:cNvSpPr txBox="1"/>
          <p:nvPr/>
        </p:nvSpPr>
        <p:spPr>
          <a:xfrm>
            <a:off x="1306750" y="5526238"/>
            <a:ext cx="1581915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BASE PARA EL PAGO DE LAS PRESTACIONES SOCIALES.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0DD1577C-448B-4A7D-B0F3-79FF79CAB96A}"/>
              </a:ext>
            </a:extLst>
          </p:cNvPr>
          <p:cNvSpPr txBox="1"/>
          <p:nvPr/>
        </p:nvSpPr>
        <p:spPr>
          <a:xfrm>
            <a:off x="356442" y="6053670"/>
            <a:ext cx="15117384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1"/>
              </a:lnSpc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 127 CST </a:t>
            </a:r>
            <a:r>
              <a:rPr lang="es-CO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 prestaciones sociales se liquidan y pagan sobre todos los pagos que constituyen salario:</a:t>
            </a:r>
          </a:p>
          <a:p>
            <a:pPr marL="514350" indent="-514350" algn="just">
              <a:lnSpc>
                <a:spcPts val="3811"/>
              </a:lnSpc>
              <a:buAutoNum type="arabicPeriod"/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Salario Básico</a:t>
            </a:r>
          </a:p>
          <a:p>
            <a:pPr marL="514350" indent="-514350" algn="just">
              <a:lnSpc>
                <a:spcPts val="3811"/>
              </a:lnSpc>
              <a:buAutoNum type="arabicPeriod"/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Comisiones Regulares</a:t>
            </a:r>
          </a:p>
          <a:p>
            <a:pPr marL="514350" indent="-514350" algn="just">
              <a:lnSpc>
                <a:spcPts val="3811"/>
              </a:lnSpc>
              <a:buAutoNum type="arabicPeriod"/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Bonificaciones Regulares</a:t>
            </a:r>
          </a:p>
          <a:p>
            <a:pPr marL="514350" indent="-514350" algn="just">
              <a:lnSpc>
                <a:spcPts val="3811"/>
              </a:lnSpc>
              <a:buAutoNum type="arabicPeriod"/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Horas extras</a:t>
            </a:r>
          </a:p>
          <a:p>
            <a:pPr marL="514350" indent="-514350" algn="just">
              <a:lnSpc>
                <a:spcPts val="3811"/>
              </a:lnSpc>
              <a:buAutoNum type="arabicPeriod"/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Recargos por trabajo nocturno, dominical y festivos.</a:t>
            </a:r>
          </a:p>
        </p:txBody>
      </p:sp>
    </p:spTree>
    <p:extLst>
      <p:ext uri="{BB962C8B-B14F-4D97-AF65-F5344CB8AC3E}">
        <p14:creationId xmlns:p14="http://schemas.microsoft.com/office/powerpoint/2010/main" val="53246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3CC831E-8D2F-418C-8BDD-3F1F326E3C42}"/>
              </a:ext>
            </a:extLst>
          </p:cNvPr>
          <p:cNvSpPr txBox="1"/>
          <p:nvPr/>
        </p:nvSpPr>
        <p:spPr>
          <a:xfrm>
            <a:off x="438150" y="278833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PAGO SEGURIDAD SOCIAL.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B3FBF41B-9821-450B-B703-BEC2CC400518}"/>
              </a:ext>
            </a:extLst>
          </p:cNvPr>
          <p:cNvSpPr txBox="1"/>
          <p:nvPr/>
        </p:nvSpPr>
        <p:spPr>
          <a:xfrm rot="5400000">
            <a:off x="12007438" y="-574688"/>
            <a:ext cx="6198545" cy="1266535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774"/>
              </a:lnSpc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388515-F26D-49AD-8A49-B489BA9F9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4" y="1223179"/>
            <a:ext cx="14656176" cy="8089369"/>
          </a:xfrm>
          <a:prstGeom prst="rect">
            <a:avLst/>
          </a:prstGeom>
        </p:spPr>
      </p:pic>
      <p:grpSp>
        <p:nvGrpSpPr>
          <p:cNvPr id="13" name="Group 3">
            <a:extLst>
              <a:ext uri="{FF2B5EF4-FFF2-40B4-BE49-F238E27FC236}">
                <a16:creationId xmlns:a16="http://schemas.microsoft.com/office/drawing/2014/main" id="{CFFB66B6-FA21-4493-9F6A-0E25DD689DB3}"/>
              </a:ext>
            </a:extLst>
          </p:cNvPr>
          <p:cNvGrpSpPr/>
          <p:nvPr/>
        </p:nvGrpSpPr>
        <p:grpSpPr>
          <a:xfrm rot="5400000">
            <a:off x="3894403" y="-1887451"/>
            <a:ext cx="8089369" cy="15001874"/>
            <a:chOff x="0" y="-38100"/>
            <a:chExt cx="2016434" cy="576573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C9FA062-6799-41BE-9DDA-C3854877F275}"/>
                </a:ext>
              </a:extLst>
            </p:cNvPr>
            <p:cNvSpPr/>
            <p:nvPr/>
          </p:nvSpPr>
          <p:spPr>
            <a:xfrm>
              <a:off x="0" y="-15002"/>
              <a:ext cx="2016434" cy="5727818"/>
            </a:xfrm>
            <a:custGeom>
              <a:avLst/>
              <a:gdLst/>
              <a:ahLst/>
              <a:cxnLst/>
              <a:rect l="l" t="t" r="r" b="b"/>
              <a:pathLst>
                <a:path w="2016434" h="5727636">
                  <a:moveTo>
                    <a:pt x="28314" y="0"/>
                  </a:moveTo>
                  <a:lnTo>
                    <a:pt x="1988121" y="0"/>
                  </a:lnTo>
                  <a:cubicBezTo>
                    <a:pt x="1995630" y="0"/>
                    <a:pt x="2002832" y="2983"/>
                    <a:pt x="2008142" y="8293"/>
                  </a:cubicBezTo>
                  <a:cubicBezTo>
                    <a:pt x="2013452" y="13603"/>
                    <a:pt x="2016434" y="20804"/>
                    <a:pt x="2016434" y="28314"/>
                  </a:cubicBezTo>
                  <a:lnTo>
                    <a:pt x="2016434" y="5699323"/>
                  </a:lnTo>
                  <a:cubicBezTo>
                    <a:pt x="2016434" y="5706832"/>
                    <a:pt x="2013452" y="5714034"/>
                    <a:pt x="2008142" y="5719344"/>
                  </a:cubicBezTo>
                  <a:cubicBezTo>
                    <a:pt x="2002832" y="5724653"/>
                    <a:pt x="1995630" y="5727636"/>
                    <a:pt x="1988121" y="5727636"/>
                  </a:cubicBezTo>
                  <a:lnTo>
                    <a:pt x="28314" y="5727636"/>
                  </a:lnTo>
                  <a:cubicBezTo>
                    <a:pt x="20804" y="5727636"/>
                    <a:pt x="13603" y="5724653"/>
                    <a:pt x="8293" y="5719344"/>
                  </a:cubicBezTo>
                  <a:cubicBezTo>
                    <a:pt x="2983" y="5714034"/>
                    <a:pt x="0" y="5706832"/>
                    <a:pt x="0" y="5699323"/>
                  </a:cubicBezTo>
                  <a:lnTo>
                    <a:pt x="0" y="28314"/>
                  </a:lnTo>
                  <a:cubicBezTo>
                    <a:pt x="0" y="20804"/>
                    <a:pt x="2983" y="13603"/>
                    <a:pt x="8293" y="8293"/>
                  </a:cubicBezTo>
                  <a:cubicBezTo>
                    <a:pt x="13603" y="2983"/>
                    <a:pt x="20804" y="0"/>
                    <a:pt x="28314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14D69D9A-35AC-4F95-9EB8-6BF4B9E0D49B}"/>
                </a:ext>
              </a:extLst>
            </p:cNvPr>
            <p:cNvSpPr txBox="1"/>
            <p:nvPr/>
          </p:nvSpPr>
          <p:spPr>
            <a:xfrm>
              <a:off x="0" y="-38100"/>
              <a:ext cx="2016434" cy="576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281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30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3CC831E-8D2F-418C-8BDD-3F1F326E3C42}"/>
              </a:ext>
            </a:extLst>
          </p:cNvPr>
          <p:cNvSpPr txBox="1"/>
          <p:nvPr/>
        </p:nvSpPr>
        <p:spPr>
          <a:xfrm>
            <a:off x="438150" y="1009749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SANCION O INDEMNIZACION MORATORIA.</a:t>
            </a:r>
          </a:p>
        </p:txBody>
      </p:sp>
      <p:sp>
        <p:nvSpPr>
          <p:cNvPr id="9" name="TextBox 31">
            <a:extLst>
              <a:ext uri="{FF2B5EF4-FFF2-40B4-BE49-F238E27FC236}">
                <a16:creationId xmlns:a16="http://schemas.microsoft.com/office/drawing/2014/main" id="{C97885F1-0938-4CE5-9828-402EF01F5DA0}"/>
              </a:ext>
            </a:extLst>
          </p:cNvPr>
          <p:cNvSpPr txBox="1"/>
          <p:nvPr/>
        </p:nvSpPr>
        <p:spPr>
          <a:xfrm>
            <a:off x="152748" y="2602102"/>
            <a:ext cx="15117384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El no pago de las prestaciones sociales y  liquidación una vez termina su                                                      	contrato, conlleva al empleador a sanciones  y multas como:</a:t>
            </a:r>
          </a:p>
          <a:p>
            <a:pPr algn="just"/>
            <a:endParaRPr lang="es-ES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Sanción Moratoria (Art 1 Ley 52/1975,Art 99 Ley 50/1990 y Art 65 CST): </a:t>
            </a:r>
            <a:r>
              <a:rPr lang="es-ES" sz="3400" dirty="0">
                <a:solidFill>
                  <a:schemeClr val="bg1"/>
                </a:solidFill>
              </a:rPr>
              <a:t>Un día de salario por cada día de retraso con un limite de 24 meses, después de este periodo se pueden genera intereses moratorios.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Multa por Ministerio del Trabajo </a:t>
            </a:r>
            <a:r>
              <a:rPr lang="es-ES" sz="3400" dirty="0">
                <a:solidFill>
                  <a:schemeClr val="bg1"/>
                </a:solidFill>
              </a:rPr>
              <a:t>por el no pago de las prestaciones sociales.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Multa por la UGPP </a:t>
            </a:r>
            <a:r>
              <a:rPr lang="es-ES" sz="3400" dirty="0">
                <a:solidFill>
                  <a:schemeClr val="bg1"/>
                </a:solidFill>
              </a:rPr>
              <a:t>(Unidad de Gestión Pensional y Parafiscales) por el no pago y evasión de los aportes a Seguridad Social.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Demanda Laboral por el trabajador </a:t>
            </a:r>
            <a:r>
              <a:rPr lang="es-ES" sz="3400" dirty="0">
                <a:solidFill>
                  <a:schemeClr val="bg1"/>
                </a:solidFill>
              </a:rPr>
              <a:t>ante un juez laboral para reclamar el pago de las prestaciones sociales adeudadas.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s-ES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es-ES" sz="3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FC05E354-EDE5-48BC-8A65-CA1BDB8AE01E}"/>
              </a:ext>
            </a:extLst>
          </p:cNvPr>
          <p:cNvSpPr/>
          <p:nvPr/>
        </p:nvSpPr>
        <p:spPr>
          <a:xfrm>
            <a:off x="152748" y="2415205"/>
            <a:ext cx="1879123" cy="1009325"/>
          </a:xfrm>
          <a:custGeom>
            <a:avLst/>
            <a:gdLst/>
            <a:ahLst/>
            <a:cxnLst/>
            <a:rect l="l" t="t" r="r" b="b"/>
            <a:pathLst>
              <a:path w="1609175" h="1284415">
                <a:moveTo>
                  <a:pt x="0" y="0"/>
                </a:moveTo>
                <a:lnTo>
                  <a:pt x="1609175" y="0"/>
                </a:lnTo>
                <a:lnTo>
                  <a:pt x="1609175" y="1284414"/>
                </a:lnTo>
                <a:lnTo>
                  <a:pt x="0" y="1284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357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5323702" y="-2791889"/>
            <a:ext cx="7640596" cy="20739065"/>
            <a:chOff x="0" y="0"/>
            <a:chExt cx="2012338" cy="54621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2338" cy="5462141"/>
            </a:xfrm>
            <a:custGeom>
              <a:avLst/>
              <a:gdLst/>
              <a:ahLst/>
              <a:cxnLst/>
              <a:rect l="l" t="t" r="r" b="b"/>
              <a:pathLst>
                <a:path w="2012338" h="5462141">
                  <a:moveTo>
                    <a:pt x="28371" y="0"/>
                  </a:moveTo>
                  <a:lnTo>
                    <a:pt x="1983967" y="0"/>
                  </a:lnTo>
                  <a:cubicBezTo>
                    <a:pt x="1999636" y="0"/>
                    <a:pt x="2012338" y="12702"/>
                    <a:pt x="2012338" y="28371"/>
                  </a:cubicBezTo>
                  <a:lnTo>
                    <a:pt x="2012338" y="5433769"/>
                  </a:lnTo>
                  <a:cubicBezTo>
                    <a:pt x="2012338" y="5449438"/>
                    <a:pt x="1999636" y="5462141"/>
                    <a:pt x="1983967" y="5462141"/>
                  </a:cubicBezTo>
                  <a:lnTo>
                    <a:pt x="28371" y="5462141"/>
                  </a:lnTo>
                  <a:cubicBezTo>
                    <a:pt x="12702" y="5462141"/>
                    <a:pt x="0" y="5449438"/>
                    <a:pt x="0" y="5433769"/>
                  </a:cubicBezTo>
                  <a:lnTo>
                    <a:pt x="0" y="28371"/>
                  </a:lnTo>
                  <a:cubicBezTo>
                    <a:pt x="0" y="12702"/>
                    <a:pt x="12702" y="0"/>
                    <a:pt x="2837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12338" cy="5500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9903" y="4868631"/>
            <a:ext cx="6403360" cy="1024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Personal Direccion Manejo y Confianza.</a:t>
            </a:r>
          </a:p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uli Ultra-Bold"/>
                <a:cs typeface="Muli Ultra-Bold"/>
                <a:sym typeface="Muli Ultra-Bold"/>
              </a:rPr>
              <a:t>(Art 162 CST).</a:t>
            </a:r>
            <a:endParaRPr lang="en-US" sz="2400" b="1" dirty="0">
              <a:solidFill>
                <a:srgbClr val="FFFFFF"/>
              </a:solidFill>
              <a:latin typeface="Muli Ultra-Bold"/>
              <a:ea typeface="Muli Ultra-Bold"/>
              <a:cs typeface="Muli Ultra-Bold"/>
              <a:sym typeface="Muli Ultra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24581" y="4909775"/>
            <a:ext cx="5666200" cy="491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Personal del Servicio Domestico</a:t>
            </a:r>
            <a:endParaRPr lang="en-US" sz="2800" b="1" dirty="0">
              <a:solidFill>
                <a:srgbClr val="FFFFFF"/>
              </a:solidFill>
              <a:latin typeface="Muli Ultra-Bold"/>
              <a:cs typeface="Muli Ultra-Bold"/>
              <a:sym typeface="Muli Ul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4555" y="5978701"/>
            <a:ext cx="6367264" cy="4074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</a:pPr>
            <a:r>
              <a:rPr lang="en-US" sz="2400" u="none" strike="noStrike" spc="17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Art 162 de CST se </a:t>
            </a:r>
            <a:r>
              <a:rPr lang="es-CO" sz="2400" spc="17" dirty="0">
                <a:solidFill>
                  <a:srgbClr val="FFFFFF"/>
                </a:solidFill>
                <a:latin typeface="TT Interphases"/>
                <a:cs typeface="TT Interphases"/>
              </a:rPr>
              <a:t>refiere a empleados que desempeñan funciones esenciales para proteger los intereses fundamentales de la empresa, su propiedad o patrimonio. Por tanto, </a:t>
            </a: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estos trabajadores pueden tener una jornada superior a la jornada máxima legal de acuerdo con las necesidades y naturaleza de su cargo, sin embargo tienen derecho a la desconexión laboral.</a:t>
            </a:r>
            <a:endParaRPr lang="en-US" sz="2400" b="1" spc="17" dirty="0">
              <a:solidFill>
                <a:schemeClr val="accent6">
                  <a:lumMod val="60000"/>
                  <a:lumOff val="40000"/>
                </a:schemeClr>
              </a:solidFill>
              <a:latin typeface="TT Interphases"/>
              <a:cs typeface="TT Interphases"/>
              <a:sym typeface="TT Interphases"/>
            </a:endParaRP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endParaRPr lang="en-US" sz="2400" u="none" strike="noStrike" spc="17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653712" y="3861918"/>
            <a:ext cx="927508" cy="958615"/>
            <a:chOff x="0" y="0"/>
            <a:chExt cx="716657" cy="7406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6657" cy="740693"/>
            </a:xfrm>
            <a:custGeom>
              <a:avLst/>
              <a:gdLst/>
              <a:ahLst/>
              <a:cxnLst/>
              <a:rect l="l" t="t" r="r" b="b"/>
              <a:pathLst>
                <a:path w="716657" h="740693">
                  <a:moveTo>
                    <a:pt x="250410" y="0"/>
                  </a:moveTo>
                  <a:lnTo>
                    <a:pt x="466247" y="0"/>
                  </a:lnTo>
                  <a:cubicBezTo>
                    <a:pt x="532660" y="0"/>
                    <a:pt x="596353" y="26382"/>
                    <a:pt x="643314" y="73343"/>
                  </a:cubicBezTo>
                  <a:cubicBezTo>
                    <a:pt x="690275" y="120305"/>
                    <a:pt x="716657" y="183997"/>
                    <a:pt x="716657" y="250410"/>
                  </a:cubicBezTo>
                  <a:lnTo>
                    <a:pt x="716657" y="490283"/>
                  </a:lnTo>
                  <a:cubicBezTo>
                    <a:pt x="716657" y="556696"/>
                    <a:pt x="690275" y="620389"/>
                    <a:pt x="643314" y="667350"/>
                  </a:cubicBezTo>
                  <a:cubicBezTo>
                    <a:pt x="596353" y="714311"/>
                    <a:pt x="532660" y="740693"/>
                    <a:pt x="466247" y="740693"/>
                  </a:cubicBezTo>
                  <a:lnTo>
                    <a:pt x="250410" y="740693"/>
                  </a:lnTo>
                  <a:cubicBezTo>
                    <a:pt x="183997" y="740693"/>
                    <a:pt x="120305" y="714311"/>
                    <a:pt x="73343" y="667350"/>
                  </a:cubicBezTo>
                  <a:cubicBezTo>
                    <a:pt x="26382" y="620389"/>
                    <a:pt x="0" y="556696"/>
                    <a:pt x="0" y="490283"/>
                  </a:cubicBezTo>
                  <a:lnTo>
                    <a:pt x="0" y="250410"/>
                  </a:lnTo>
                  <a:cubicBezTo>
                    <a:pt x="0" y="183997"/>
                    <a:pt x="26382" y="120305"/>
                    <a:pt x="73343" y="73343"/>
                  </a:cubicBezTo>
                  <a:cubicBezTo>
                    <a:pt x="120305" y="26382"/>
                    <a:pt x="183997" y="0"/>
                    <a:pt x="25041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16657" cy="759743"/>
            </a:xfrm>
            <a:prstGeom prst="rect">
              <a:avLst/>
            </a:prstGeom>
          </p:spPr>
          <p:txBody>
            <a:bodyPr lIns="26301" tIns="26301" rIns="26301" bIns="26301" rtlCol="0" anchor="ctr"/>
            <a:lstStyle/>
            <a:p>
              <a:pPr algn="ctr">
                <a:lnSpc>
                  <a:spcPts val="137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2316" y="3842495"/>
            <a:ext cx="927508" cy="958615"/>
            <a:chOff x="0" y="0"/>
            <a:chExt cx="716657" cy="7406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6657" cy="740693"/>
            </a:xfrm>
            <a:custGeom>
              <a:avLst/>
              <a:gdLst/>
              <a:ahLst/>
              <a:cxnLst/>
              <a:rect l="l" t="t" r="r" b="b"/>
              <a:pathLst>
                <a:path w="716657" h="740693">
                  <a:moveTo>
                    <a:pt x="250410" y="0"/>
                  </a:moveTo>
                  <a:lnTo>
                    <a:pt x="466247" y="0"/>
                  </a:lnTo>
                  <a:cubicBezTo>
                    <a:pt x="532660" y="0"/>
                    <a:pt x="596353" y="26382"/>
                    <a:pt x="643314" y="73343"/>
                  </a:cubicBezTo>
                  <a:cubicBezTo>
                    <a:pt x="690275" y="120305"/>
                    <a:pt x="716657" y="183997"/>
                    <a:pt x="716657" y="250410"/>
                  </a:cubicBezTo>
                  <a:lnTo>
                    <a:pt x="716657" y="490283"/>
                  </a:lnTo>
                  <a:cubicBezTo>
                    <a:pt x="716657" y="556696"/>
                    <a:pt x="690275" y="620389"/>
                    <a:pt x="643314" y="667350"/>
                  </a:cubicBezTo>
                  <a:cubicBezTo>
                    <a:pt x="596353" y="714311"/>
                    <a:pt x="532660" y="740693"/>
                    <a:pt x="466247" y="740693"/>
                  </a:cubicBezTo>
                  <a:lnTo>
                    <a:pt x="250410" y="740693"/>
                  </a:lnTo>
                  <a:cubicBezTo>
                    <a:pt x="183997" y="740693"/>
                    <a:pt x="120305" y="714311"/>
                    <a:pt x="73343" y="667350"/>
                  </a:cubicBezTo>
                  <a:cubicBezTo>
                    <a:pt x="26382" y="620389"/>
                    <a:pt x="0" y="556696"/>
                    <a:pt x="0" y="490283"/>
                  </a:cubicBezTo>
                  <a:lnTo>
                    <a:pt x="0" y="250410"/>
                  </a:lnTo>
                  <a:cubicBezTo>
                    <a:pt x="0" y="183997"/>
                    <a:pt x="26382" y="120305"/>
                    <a:pt x="73343" y="73343"/>
                  </a:cubicBezTo>
                  <a:cubicBezTo>
                    <a:pt x="120305" y="26382"/>
                    <a:pt x="183997" y="0"/>
                    <a:pt x="25041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716657" cy="759743"/>
            </a:xfrm>
            <a:prstGeom prst="rect">
              <a:avLst/>
            </a:prstGeom>
          </p:spPr>
          <p:txBody>
            <a:bodyPr lIns="26301" tIns="26301" rIns="26301" bIns="26301" rtlCol="0" anchor="ctr"/>
            <a:lstStyle/>
            <a:p>
              <a:pPr algn="ctr">
                <a:lnSpc>
                  <a:spcPts val="1377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789924" y="4066733"/>
            <a:ext cx="652573" cy="66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n-US" sz="5120" b="1" u="none" dirty="0">
                <a:solidFill>
                  <a:srgbClr val="000A1F"/>
                </a:solidFill>
                <a:latin typeface="Muli Heavy"/>
                <a:ea typeface="Muli Heavy"/>
                <a:cs typeface="Muli Heavy"/>
                <a:sym typeface="Muli Heavy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18528" y="4047310"/>
            <a:ext cx="652573" cy="66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n-US" sz="5120" b="1" dirty="0">
                <a:solidFill>
                  <a:srgbClr val="000A1F"/>
                </a:solidFill>
                <a:latin typeface="Muli Heavy"/>
                <a:ea typeface="Muli Heavy"/>
                <a:cs typeface="Muli Heavy"/>
                <a:sym typeface="Muli Heavy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80988" y="4833714"/>
            <a:ext cx="5666199" cy="1030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FFFFF"/>
                </a:solidFill>
                <a:latin typeface="Muli Ultra-Bold"/>
                <a:cs typeface="Muli Ultra-Bold"/>
                <a:sym typeface="Muli Ultra-Bold"/>
              </a:rPr>
              <a:t>Indemn</a:t>
            </a:r>
            <a:r>
              <a:rPr lang="es-CO" sz="2999" b="1" dirty="0">
                <a:solidFill>
                  <a:srgbClr val="FFFFFF"/>
                </a:solidFill>
                <a:latin typeface="Muli Ultra-Bold"/>
                <a:cs typeface="Muli Ultra-Bold"/>
              </a:rPr>
              <a:t>ización</a:t>
            </a:r>
            <a:r>
              <a:rPr lang="en-US" sz="2999" b="1" dirty="0">
                <a:solidFill>
                  <a:srgbClr val="FFFFFF"/>
                </a:solidFill>
                <a:latin typeface="Muli Ultra-Bold"/>
                <a:cs typeface="Muli Ultra-Bold"/>
                <a:sym typeface="Muli Ultra-Bold"/>
              </a:rPr>
              <a:t> por Despido sin Justa Causa </a:t>
            </a:r>
            <a:r>
              <a:rPr lang="en-US" sz="2400" b="1" dirty="0">
                <a:solidFill>
                  <a:srgbClr val="FFFFFF"/>
                </a:solidFill>
                <a:latin typeface="Muli Ultra-Bold"/>
                <a:cs typeface="Muli Ultra-Bold"/>
                <a:sym typeface="Muli Ultra-Bold"/>
              </a:rPr>
              <a:t>(Art 64 CST).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156697" y="3857613"/>
            <a:ext cx="927508" cy="958615"/>
            <a:chOff x="0" y="0"/>
            <a:chExt cx="716657" cy="7406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6657" cy="740693"/>
            </a:xfrm>
            <a:custGeom>
              <a:avLst/>
              <a:gdLst/>
              <a:ahLst/>
              <a:cxnLst/>
              <a:rect l="l" t="t" r="r" b="b"/>
              <a:pathLst>
                <a:path w="716657" h="740693">
                  <a:moveTo>
                    <a:pt x="250410" y="0"/>
                  </a:moveTo>
                  <a:lnTo>
                    <a:pt x="466247" y="0"/>
                  </a:lnTo>
                  <a:cubicBezTo>
                    <a:pt x="532660" y="0"/>
                    <a:pt x="596353" y="26382"/>
                    <a:pt x="643314" y="73343"/>
                  </a:cubicBezTo>
                  <a:cubicBezTo>
                    <a:pt x="690275" y="120305"/>
                    <a:pt x="716657" y="183997"/>
                    <a:pt x="716657" y="250410"/>
                  </a:cubicBezTo>
                  <a:lnTo>
                    <a:pt x="716657" y="490283"/>
                  </a:lnTo>
                  <a:cubicBezTo>
                    <a:pt x="716657" y="556696"/>
                    <a:pt x="690275" y="620389"/>
                    <a:pt x="643314" y="667350"/>
                  </a:cubicBezTo>
                  <a:cubicBezTo>
                    <a:pt x="596353" y="714311"/>
                    <a:pt x="532660" y="740693"/>
                    <a:pt x="466247" y="740693"/>
                  </a:cubicBezTo>
                  <a:lnTo>
                    <a:pt x="250410" y="740693"/>
                  </a:lnTo>
                  <a:cubicBezTo>
                    <a:pt x="183997" y="740693"/>
                    <a:pt x="120305" y="714311"/>
                    <a:pt x="73343" y="667350"/>
                  </a:cubicBezTo>
                  <a:cubicBezTo>
                    <a:pt x="26382" y="620389"/>
                    <a:pt x="0" y="556696"/>
                    <a:pt x="0" y="490283"/>
                  </a:cubicBezTo>
                  <a:lnTo>
                    <a:pt x="0" y="250410"/>
                  </a:lnTo>
                  <a:cubicBezTo>
                    <a:pt x="0" y="183997"/>
                    <a:pt x="26382" y="120305"/>
                    <a:pt x="73343" y="73343"/>
                  </a:cubicBezTo>
                  <a:cubicBezTo>
                    <a:pt x="120305" y="26382"/>
                    <a:pt x="183997" y="0"/>
                    <a:pt x="25041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716657" cy="759743"/>
            </a:xfrm>
            <a:prstGeom prst="rect">
              <a:avLst/>
            </a:prstGeom>
          </p:spPr>
          <p:txBody>
            <a:bodyPr lIns="26301" tIns="26301" rIns="26301" bIns="26301" rtlCol="0" anchor="ctr"/>
            <a:lstStyle/>
            <a:p>
              <a:pPr algn="ctr">
                <a:lnSpc>
                  <a:spcPts val="1377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292909" y="4062428"/>
            <a:ext cx="652573" cy="66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n-US" sz="5120" b="1" dirty="0">
                <a:solidFill>
                  <a:srgbClr val="000A1F"/>
                </a:solidFill>
                <a:latin typeface="Muli Heavy"/>
                <a:ea typeface="Muli Heavy"/>
                <a:cs typeface="Muli Heavy"/>
                <a:sym typeface="Muli Heavy"/>
              </a:rPr>
              <a:t>3</a:t>
            </a:r>
          </a:p>
        </p:txBody>
      </p:sp>
      <p:grpSp>
        <p:nvGrpSpPr>
          <p:cNvPr id="24" name="Group 24"/>
          <p:cNvGrpSpPr/>
          <p:nvPr/>
        </p:nvGrpSpPr>
        <p:grpSpPr>
          <a:xfrm rot="5400000">
            <a:off x="3110340" y="-3925931"/>
            <a:ext cx="4127957" cy="8291237"/>
            <a:chOff x="0" y="0"/>
            <a:chExt cx="1087198" cy="21837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87198" cy="2183700"/>
            </a:xfrm>
            <a:custGeom>
              <a:avLst/>
              <a:gdLst/>
              <a:ahLst/>
              <a:cxnLst/>
              <a:rect l="l" t="t" r="r" b="b"/>
              <a:pathLst>
                <a:path w="1087198" h="2183700">
                  <a:moveTo>
                    <a:pt x="52514" y="0"/>
                  </a:moveTo>
                  <a:lnTo>
                    <a:pt x="1034685" y="0"/>
                  </a:lnTo>
                  <a:cubicBezTo>
                    <a:pt x="1063687" y="0"/>
                    <a:pt x="1087198" y="23511"/>
                    <a:pt x="1087198" y="52514"/>
                  </a:cubicBezTo>
                  <a:lnTo>
                    <a:pt x="1087198" y="2131187"/>
                  </a:lnTo>
                  <a:cubicBezTo>
                    <a:pt x="1087198" y="2145114"/>
                    <a:pt x="1081666" y="2158471"/>
                    <a:pt x="1071818" y="2168319"/>
                  </a:cubicBezTo>
                  <a:cubicBezTo>
                    <a:pt x="1061969" y="2178168"/>
                    <a:pt x="1048612" y="2183700"/>
                    <a:pt x="1034685" y="2183700"/>
                  </a:cubicBezTo>
                  <a:lnTo>
                    <a:pt x="52514" y="2183700"/>
                  </a:lnTo>
                  <a:cubicBezTo>
                    <a:pt x="38586" y="2183700"/>
                    <a:pt x="25229" y="2178168"/>
                    <a:pt x="15381" y="2168319"/>
                  </a:cubicBezTo>
                  <a:cubicBezTo>
                    <a:pt x="5533" y="2158471"/>
                    <a:pt x="0" y="2145114"/>
                    <a:pt x="0" y="2131187"/>
                  </a:cubicBezTo>
                  <a:lnTo>
                    <a:pt x="0" y="52514"/>
                  </a:lnTo>
                  <a:cubicBezTo>
                    <a:pt x="0" y="23511"/>
                    <a:pt x="23511" y="0"/>
                    <a:pt x="52514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87198" cy="2221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4F6A1727-D12D-43E7-A141-6F5F9E0B441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0" y="265153"/>
            <a:ext cx="2381250" cy="2381250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B386F710-F774-4188-AD5F-EC3A5F8309B4}"/>
              </a:ext>
            </a:extLst>
          </p:cNvPr>
          <p:cNvSpPr txBox="1"/>
          <p:nvPr/>
        </p:nvSpPr>
        <p:spPr>
          <a:xfrm>
            <a:off x="1101029" y="387861"/>
            <a:ext cx="8291237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451"/>
              </a:lnSpc>
              <a:spcBef>
                <a:spcPct val="0"/>
              </a:spcBef>
            </a:pP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CONSIDERACIONES</a:t>
            </a:r>
            <a:r>
              <a:rPr lang="en-US" sz="4400" b="1" spc="144" dirty="0">
                <a:solidFill>
                  <a:srgbClr val="FFFFFF"/>
                </a:solidFill>
                <a:latin typeface="Muli Heavy"/>
                <a:ea typeface="Muli Heavy"/>
                <a:cs typeface="Muli Heavy"/>
                <a:sym typeface="Muli Heavy"/>
              </a:rPr>
              <a:t>.</a:t>
            </a:r>
            <a:endParaRPr lang="en-US" sz="4400" b="1" u="none" strike="noStrike" spc="144" dirty="0">
              <a:solidFill>
                <a:srgbClr val="FFFFFF"/>
              </a:solidFill>
              <a:latin typeface="Muli Heavy"/>
              <a:ea typeface="Muli Heavy"/>
              <a:cs typeface="Muli Heavy"/>
              <a:sym typeface="Muli Heavy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6DA3F3EA-B06E-429C-9970-56CFB72DF350}"/>
              </a:ext>
            </a:extLst>
          </p:cNvPr>
          <p:cNvSpPr txBox="1"/>
          <p:nvPr/>
        </p:nvSpPr>
        <p:spPr>
          <a:xfrm>
            <a:off x="6791474" y="5766091"/>
            <a:ext cx="5010504" cy="4074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</a:pPr>
            <a:r>
              <a:rPr lang="es-ES" sz="2400" spc="17" dirty="0">
                <a:solidFill>
                  <a:srgbClr val="FFFFFF"/>
                </a:solidFill>
                <a:latin typeface="TT Interphases"/>
              </a:rPr>
              <a:t>Las empleadas del servicio doméstico tienen derecho a las prestaciones de ley, así que se les deben liquidar de acuerdo a la norma, incluso si trabaja por días </a:t>
            </a:r>
            <a:r>
              <a:rPr lang="en-US" sz="2400" spc="17" dirty="0">
                <a:solidFill>
                  <a:srgbClr val="FFFFFF"/>
                </a:solidFill>
                <a:latin typeface="TT Interphases"/>
              </a:rPr>
              <a:t>(proporcional)</a:t>
            </a:r>
            <a:endParaRPr lang="es-ES" sz="2400" spc="17" dirty="0">
              <a:solidFill>
                <a:srgbClr val="FFFFFF"/>
              </a:solidFill>
              <a:latin typeface="TT Interphases"/>
            </a:endParaRP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s-E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Prima de Servicios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s-E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Cesantías/ Intereses cesantías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s-E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Vacaciones y Dotación.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endParaRPr lang="en-US" sz="2400" b="1" spc="17" dirty="0">
              <a:solidFill>
                <a:schemeClr val="accent6">
                  <a:lumMod val="60000"/>
                  <a:lumOff val="40000"/>
                </a:schemeClr>
              </a:solidFill>
              <a:latin typeface="TT Interphases"/>
              <a:sym typeface="TT Interphases"/>
            </a:endParaRP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EF152418-89B9-416C-B852-540E72DB3F1A}"/>
              </a:ext>
            </a:extLst>
          </p:cNvPr>
          <p:cNvSpPr txBox="1"/>
          <p:nvPr/>
        </p:nvSpPr>
        <p:spPr>
          <a:xfrm>
            <a:off x="11900573" y="5843598"/>
            <a:ext cx="6367264" cy="5306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3219"/>
              </a:lnSpc>
            </a:pPr>
            <a:r>
              <a:rPr lang="es-CO" sz="2400" spc="17" dirty="0">
                <a:solidFill>
                  <a:srgbClr val="FFFFFF"/>
                </a:solidFill>
                <a:latin typeface="TT Interphases"/>
              </a:rPr>
              <a:t>Compensación económica, la cuantía depende del tipo de contrato y del salario</a:t>
            </a:r>
            <a:r>
              <a:rPr lang="en-US" sz="2400" spc="17" dirty="0">
                <a:solidFill>
                  <a:srgbClr val="FFFFFF"/>
                </a:solidFill>
                <a:latin typeface="TT Interphases"/>
                <a:sym typeface="TT Interphases"/>
              </a:rPr>
              <a:t>:</a:t>
            </a:r>
          </a:p>
          <a:p>
            <a:pPr lvl="0" algn="l">
              <a:lnSpc>
                <a:spcPts val="3219"/>
              </a:lnSpc>
            </a:pP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Contrato Indefinido salario inferior 10 SMLMV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n-US" sz="2400" b="1" u="none" strike="noStrike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30 </a:t>
            </a: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días</a:t>
            </a: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: </a:t>
            </a:r>
            <a:r>
              <a:rPr lang="en-US" sz="2400" u="none" strike="noStrike" spc="17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 salario por el primer a</a:t>
            </a:r>
            <a:r>
              <a:rPr lang="es-CO" sz="2400" u="none" strike="noStrike" spc="17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ño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20 </a:t>
            </a: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días</a:t>
            </a: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: </a:t>
            </a:r>
            <a:r>
              <a:rPr lang="en-US" sz="2400" u="none" strike="noStrike" spc="17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 salario por cada a</a:t>
            </a:r>
            <a:r>
              <a:rPr lang="es-CO" sz="2400" u="none" strike="noStrike" spc="17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ño adicional</a:t>
            </a:r>
          </a:p>
          <a:p>
            <a:pPr>
              <a:lnSpc>
                <a:spcPts val="3219"/>
              </a:lnSpc>
            </a:pP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Contrato Indefinido  igual o mayor  10 SMLMV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</a:t>
            </a:r>
            <a:r>
              <a:rPr lang="en-US" sz="2400" b="1" u="none" strike="noStrike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0 </a:t>
            </a: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días</a:t>
            </a: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: </a:t>
            </a:r>
            <a:r>
              <a:rPr lang="en-US" sz="2400" u="none" strike="noStrike" spc="17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 salario por el primer a</a:t>
            </a:r>
            <a:r>
              <a:rPr lang="es-CO" sz="2400" u="none" strike="noStrike" spc="17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ño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15 </a:t>
            </a: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días</a:t>
            </a: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: </a:t>
            </a:r>
            <a:r>
              <a:rPr lang="en-US" sz="2400" u="none" strike="noStrike" spc="17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 salario por cada a</a:t>
            </a:r>
            <a:r>
              <a:rPr lang="es-CO" sz="2400" u="none" strike="noStrike" spc="17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ño adicional</a:t>
            </a:r>
          </a:p>
          <a:p>
            <a:pPr marL="342900" indent="-342900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Contrato termino fijo: </a:t>
            </a:r>
            <a:r>
              <a:rPr lang="es-ES" sz="2400" spc="17" dirty="0">
                <a:solidFill>
                  <a:schemeClr val="bg1"/>
                </a:solidFill>
                <a:latin typeface="TT Interphases"/>
              </a:rPr>
              <a:t>salarios correspondientes al tiempo que falte para el vencimiento del plazo pactado.</a:t>
            </a:r>
            <a:endParaRPr lang="es-CO" sz="2400" spc="17" dirty="0">
              <a:solidFill>
                <a:schemeClr val="bg1"/>
              </a:solidFill>
              <a:latin typeface="TT Interphases"/>
              <a:sym typeface="TT Interphases"/>
            </a:endParaRPr>
          </a:p>
          <a:p>
            <a:pPr>
              <a:lnSpc>
                <a:spcPts val="3219"/>
              </a:lnSpc>
            </a:pPr>
            <a:endParaRPr lang="en-US" sz="2400" b="1" spc="17" dirty="0">
              <a:solidFill>
                <a:schemeClr val="accent6">
                  <a:lumMod val="60000"/>
                  <a:lumOff val="40000"/>
                </a:schemeClr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endParaRPr lang="en-US" sz="2400" u="none" strike="noStrike" spc="17" dirty="0">
              <a:solidFill>
                <a:schemeClr val="bg1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C72645F-4DDF-4A3C-AC5F-F93D1841DC1E}"/>
              </a:ext>
            </a:extLst>
          </p:cNvPr>
          <p:cNvCxnSpPr>
            <a:cxnSpLocks/>
          </p:cNvCxnSpPr>
          <p:nvPr/>
        </p:nvCxnSpPr>
        <p:spPr>
          <a:xfrm flipH="1">
            <a:off x="6572461" y="3757345"/>
            <a:ext cx="29314" cy="652965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AD3DD14-8BCE-4EB7-8CC2-30F04337DEA4}"/>
              </a:ext>
            </a:extLst>
          </p:cNvPr>
          <p:cNvCxnSpPr>
            <a:cxnSpLocks/>
          </p:cNvCxnSpPr>
          <p:nvPr/>
        </p:nvCxnSpPr>
        <p:spPr>
          <a:xfrm>
            <a:off x="11751125" y="3782014"/>
            <a:ext cx="0" cy="650498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6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3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8B44E2A-30C0-4109-853D-C38E28A140B9}"/>
              </a:ext>
            </a:extLst>
          </p:cNvPr>
          <p:cNvSpPr txBox="1"/>
          <p:nvPr/>
        </p:nvSpPr>
        <p:spPr>
          <a:xfrm>
            <a:off x="1234420" y="958424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CONCEPTO.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F7132CDD-E8C2-47FE-A488-89832356DE34}"/>
              </a:ext>
            </a:extLst>
          </p:cNvPr>
          <p:cNvGrpSpPr/>
          <p:nvPr/>
        </p:nvGrpSpPr>
        <p:grpSpPr>
          <a:xfrm>
            <a:off x="2405592" y="2763234"/>
            <a:ext cx="6176333" cy="2817681"/>
            <a:chOff x="0" y="0"/>
            <a:chExt cx="8235111" cy="375690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58F645C5-B78B-49BA-A80E-434BB920F515}"/>
                </a:ext>
              </a:extLst>
            </p:cNvPr>
            <p:cNvGrpSpPr/>
            <p:nvPr/>
          </p:nvGrpSpPr>
          <p:grpSpPr>
            <a:xfrm rot="-10800000">
              <a:off x="0" y="2419461"/>
              <a:ext cx="8235111" cy="1337448"/>
              <a:chOff x="0" y="0"/>
              <a:chExt cx="2468816" cy="400955"/>
            </a:xfrm>
            <a:grpFill/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DA6E959A-E863-449A-B556-F9EA97BA1376}"/>
                  </a:ext>
                </a:extLst>
              </p:cNvPr>
              <p:cNvSpPr/>
              <p:nvPr/>
            </p:nvSpPr>
            <p:spPr>
              <a:xfrm>
                <a:off x="0" y="0"/>
                <a:ext cx="2468816" cy="400955"/>
              </a:xfrm>
              <a:custGeom>
                <a:avLst/>
                <a:gdLst/>
                <a:ahLst/>
                <a:cxnLst/>
                <a:rect l="l" t="t" r="r" b="b"/>
                <a:pathLst>
                  <a:path w="2468816" h="400955">
                    <a:moveTo>
                      <a:pt x="37604" y="0"/>
                    </a:moveTo>
                    <a:lnTo>
                      <a:pt x="2431211" y="0"/>
                    </a:lnTo>
                    <a:cubicBezTo>
                      <a:pt x="2441185" y="0"/>
                      <a:pt x="2450749" y="3962"/>
                      <a:pt x="2457802" y="11014"/>
                    </a:cubicBezTo>
                    <a:cubicBezTo>
                      <a:pt x="2464854" y="18066"/>
                      <a:pt x="2468816" y="27631"/>
                      <a:pt x="2468816" y="37604"/>
                    </a:cubicBezTo>
                    <a:lnTo>
                      <a:pt x="2468816" y="363351"/>
                    </a:lnTo>
                    <a:cubicBezTo>
                      <a:pt x="2468816" y="384119"/>
                      <a:pt x="2451980" y="400955"/>
                      <a:pt x="2431211" y="400955"/>
                    </a:cubicBezTo>
                    <a:lnTo>
                      <a:pt x="37604" y="400955"/>
                    </a:lnTo>
                    <a:cubicBezTo>
                      <a:pt x="16836" y="400955"/>
                      <a:pt x="0" y="384119"/>
                      <a:pt x="0" y="363351"/>
                    </a:cubicBezTo>
                    <a:lnTo>
                      <a:pt x="0" y="37604"/>
                    </a:lnTo>
                    <a:cubicBezTo>
                      <a:pt x="0" y="27631"/>
                      <a:pt x="3962" y="18066"/>
                      <a:pt x="11014" y="11014"/>
                    </a:cubicBezTo>
                    <a:cubicBezTo>
                      <a:pt x="18066" y="3962"/>
                      <a:pt x="27631" y="0"/>
                      <a:pt x="37604" y="0"/>
                    </a:cubicBezTo>
                    <a:close/>
                  </a:path>
                </a:pathLst>
              </a:custGeom>
              <a:grpFill/>
              <a:ln cap="rnd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3448ACA8-8EE8-4291-8419-20C78164F67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8816" cy="43905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94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A18D1333-1587-42B7-8A95-606CB4DD790C}"/>
                </a:ext>
              </a:extLst>
            </p:cNvPr>
            <p:cNvGrpSpPr/>
            <p:nvPr/>
          </p:nvGrpSpPr>
          <p:grpSpPr>
            <a:xfrm>
              <a:off x="0" y="0"/>
              <a:ext cx="8235111" cy="3465392"/>
              <a:chOff x="0" y="0"/>
              <a:chExt cx="2468816" cy="1038895"/>
            </a:xfrm>
            <a:grpFill/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BF0BDD1A-297F-4D4A-A3DA-82C85D32AB20}"/>
                  </a:ext>
                </a:extLst>
              </p:cNvPr>
              <p:cNvSpPr/>
              <p:nvPr/>
            </p:nvSpPr>
            <p:spPr>
              <a:xfrm>
                <a:off x="0" y="0"/>
                <a:ext cx="2468816" cy="1038895"/>
              </a:xfrm>
              <a:custGeom>
                <a:avLst/>
                <a:gdLst/>
                <a:ahLst/>
                <a:cxnLst/>
                <a:rect l="l" t="t" r="r" b="b"/>
                <a:pathLst>
                  <a:path w="2468816" h="1038895">
                    <a:moveTo>
                      <a:pt x="37604" y="0"/>
                    </a:moveTo>
                    <a:lnTo>
                      <a:pt x="2431211" y="0"/>
                    </a:lnTo>
                    <a:cubicBezTo>
                      <a:pt x="2441185" y="0"/>
                      <a:pt x="2450749" y="3962"/>
                      <a:pt x="2457802" y="11014"/>
                    </a:cubicBezTo>
                    <a:cubicBezTo>
                      <a:pt x="2464854" y="18066"/>
                      <a:pt x="2468816" y="27631"/>
                      <a:pt x="2468816" y="37604"/>
                    </a:cubicBezTo>
                    <a:lnTo>
                      <a:pt x="2468816" y="1001290"/>
                    </a:lnTo>
                    <a:cubicBezTo>
                      <a:pt x="2468816" y="1022059"/>
                      <a:pt x="2451980" y="1038895"/>
                      <a:pt x="2431211" y="1038895"/>
                    </a:cubicBezTo>
                    <a:lnTo>
                      <a:pt x="37604" y="1038895"/>
                    </a:lnTo>
                    <a:cubicBezTo>
                      <a:pt x="27631" y="1038895"/>
                      <a:pt x="18066" y="1034933"/>
                      <a:pt x="11014" y="1027881"/>
                    </a:cubicBezTo>
                    <a:cubicBezTo>
                      <a:pt x="3962" y="1020829"/>
                      <a:pt x="0" y="1011264"/>
                      <a:pt x="0" y="1001290"/>
                    </a:cubicBezTo>
                    <a:lnTo>
                      <a:pt x="0" y="37604"/>
                    </a:lnTo>
                    <a:cubicBezTo>
                      <a:pt x="0" y="27631"/>
                      <a:pt x="3962" y="18066"/>
                      <a:pt x="11014" y="11014"/>
                    </a:cubicBezTo>
                    <a:cubicBezTo>
                      <a:pt x="18066" y="3962"/>
                      <a:pt x="27631" y="0"/>
                      <a:pt x="37604" y="0"/>
                    </a:cubicBezTo>
                    <a:close/>
                  </a:path>
                </a:pathLst>
              </a:custGeom>
              <a:grpFill/>
              <a:ln cap="rnd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599D5D41-0314-45A1-9AD6-404FAA1B254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8816" cy="107699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F73CFC2E-B956-4938-9F41-51985B4571EC}"/>
              </a:ext>
            </a:extLst>
          </p:cNvPr>
          <p:cNvGrpSpPr/>
          <p:nvPr/>
        </p:nvGrpSpPr>
        <p:grpSpPr>
          <a:xfrm>
            <a:off x="2429115" y="6440759"/>
            <a:ext cx="6176333" cy="2817681"/>
            <a:chOff x="0" y="0"/>
            <a:chExt cx="8235111" cy="375690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7" name="Group 11">
              <a:extLst>
                <a:ext uri="{FF2B5EF4-FFF2-40B4-BE49-F238E27FC236}">
                  <a16:creationId xmlns:a16="http://schemas.microsoft.com/office/drawing/2014/main" id="{63FD2B5F-EA7E-4430-BF1C-063E94CA8C8E}"/>
                </a:ext>
              </a:extLst>
            </p:cNvPr>
            <p:cNvGrpSpPr/>
            <p:nvPr/>
          </p:nvGrpSpPr>
          <p:grpSpPr>
            <a:xfrm rot="-10800000">
              <a:off x="0" y="2419461"/>
              <a:ext cx="8235111" cy="1337448"/>
              <a:chOff x="0" y="0"/>
              <a:chExt cx="2468816" cy="400955"/>
            </a:xfrm>
            <a:grpFill/>
          </p:grpSpPr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5379550A-7CFC-4683-911F-21EE3D725135}"/>
                  </a:ext>
                </a:extLst>
              </p:cNvPr>
              <p:cNvSpPr/>
              <p:nvPr/>
            </p:nvSpPr>
            <p:spPr>
              <a:xfrm>
                <a:off x="0" y="0"/>
                <a:ext cx="2468816" cy="400955"/>
              </a:xfrm>
              <a:custGeom>
                <a:avLst/>
                <a:gdLst/>
                <a:ahLst/>
                <a:cxnLst/>
                <a:rect l="l" t="t" r="r" b="b"/>
                <a:pathLst>
                  <a:path w="2468816" h="400955">
                    <a:moveTo>
                      <a:pt x="37604" y="0"/>
                    </a:moveTo>
                    <a:lnTo>
                      <a:pt x="2431211" y="0"/>
                    </a:lnTo>
                    <a:cubicBezTo>
                      <a:pt x="2441185" y="0"/>
                      <a:pt x="2450749" y="3962"/>
                      <a:pt x="2457802" y="11014"/>
                    </a:cubicBezTo>
                    <a:cubicBezTo>
                      <a:pt x="2464854" y="18066"/>
                      <a:pt x="2468816" y="27631"/>
                      <a:pt x="2468816" y="37604"/>
                    </a:cubicBezTo>
                    <a:lnTo>
                      <a:pt x="2468816" y="363351"/>
                    </a:lnTo>
                    <a:cubicBezTo>
                      <a:pt x="2468816" y="384119"/>
                      <a:pt x="2451980" y="400955"/>
                      <a:pt x="2431211" y="400955"/>
                    </a:cubicBezTo>
                    <a:lnTo>
                      <a:pt x="37604" y="400955"/>
                    </a:lnTo>
                    <a:cubicBezTo>
                      <a:pt x="16836" y="400955"/>
                      <a:pt x="0" y="384119"/>
                      <a:pt x="0" y="363351"/>
                    </a:cubicBezTo>
                    <a:lnTo>
                      <a:pt x="0" y="37604"/>
                    </a:lnTo>
                    <a:cubicBezTo>
                      <a:pt x="0" y="27631"/>
                      <a:pt x="3962" y="18066"/>
                      <a:pt x="11014" y="11014"/>
                    </a:cubicBezTo>
                    <a:cubicBezTo>
                      <a:pt x="18066" y="3962"/>
                      <a:pt x="27631" y="0"/>
                      <a:pt x="37604" y="0"/>
                    </a:cubicBezTo>
                    <a:close/>
                  </a:path>
                </a:pathLst>
              </a:custGeom>
              <a:grpFill/>
              <a:ln cap="rnd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84399E93-5E06-45BE-AB2C-CCA15C529F9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8816" cy="43905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94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B05006DC-9577-475F-B5F8-7F82A9E9C887}"/>
                </a:ext>
              </a:extLst>
            </p:cNvPr>
            <p:cNvGrpSpPr/>
            <p:nvPr/>
          </p:nvGrpSpPr>
          <p:grpSpPr>
            <a:xfrm>
              <a:off x="0" y="0"/>
              <a:ext cx="8235111" cy="3465392"/>
              <a:chOff x="0" y="0"/>
              <a:chExt cx="2468816" cy="1038895"/>
            </a:xfrm>
            <a:grpFill/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B40EA61-FC49-4271-A2C5-7493B1FA1BFD}"/>
                  </a:ext>
                </a:extLst>
              </p:cNvPr>
              <p:cNvSpPr/>
              <p:nvPr/>
            </p:nvSpPr>
            <p:spPr>
              <a:xfrm>
                <a:off x="0" y="0"/>
                <a:ext cx="2468816" cy="1038895"/>
              </a:xfrm>
              <a:custGeom>
                <a:avLst/>
                <a:gdLst/>
                <a:ahLst/>
                <a:cxnLst/>
                <a:rect l="l" t="t" r="r" b="b"/>
                <a:pathLst>
                  <a:path w="2468816" h="1038895">
                    <a:moveTo>
                      <a:pt x="37604" y="0"/>
                    </a:moveTo>
                    <a:lnTo>
                      <a:pt x="2431211" y="0"/>
                    </a:lnTo>
                    <a:cubicBezTo>
                      <a:pt x="2441185" y="0"/>
                      <a:pt x="2450749" y="3962"/>
                      <a:pt x="2457802" y="11014"/>
                    </a:cubicBezTo>
                    <a:cubicBezTo>
                      <a:pt x="2464854" y="18066"/>
                      <a:pt x="2468816" y="27631"/>
                      <a:pt x="2468816" y="37604"/>
                    </a:cubicBezTo>
                    <a:lnTo>
                      <a:pt x="2468816" y="1001290"/>
                    </a:lnTo>
                    <a:cubicBezTo>
                      <a:pt x="2468816" y="1022059"/>
                      <a:pt x="2451980" y="1038895"/>
                      <a:pt x="2431211" y="1038895"/>
                    </a:cubicBezTo>
                    <a:lnTo>
                      <a:pt x="37604" y="1038895"/>
                    </a:lnTo>
                    <a:cubicBezTo>
                      <a:pt x="27631" y="1038895"/>
                      <a:pt x="18066" y="1034933"/>
                      <a:pt x="11014" y="1027881"/>
                    </a:cubicBezTo>
                    <a:cubicBezTo>
                      <a:pt x="3962" y="1020829"/>
                      <a:pt x="0" y="1011264"/>
                      <a:pt x="0" y="1001290"/>
                    </a:cubicBezTo>
                    <a:lnTo>
                      <a:pt x="0" y="37604"/>
                    </a:lnTo>
                    <a:cubicBezTo>
                      <a:pt x="0" y="27631"/>
                      <a:pt x="3962" y="18066"/>
                      <a:pt x="11014" y="11014"/>
                    </a:cubicBezTo>
                    <a:cubicBezTo>
                      <a:pt x="18066" y="3962"/>
                      <a:pt x="27631" y="0"/>
                      <a:pt x="37604" y="0"/>
                    </a:cubicBezTo>
                    <a:close/>
                  </a:path>
                </a:pathLst>
              </a:custGeom>
              <a:grpFill/>
              <a:ln cap="rnd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id="{534EB902-5F14-4CC9-8A9C-DC1FFF8FE99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8816" cy="107699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C1A4C8BA-F99B-4289-9AB1-5385313F7DAA}"/>
              </a:ext>
            </a:extLst>
          </p:cNvPr>
          <p:cNvGrpSpPr/>
          <p:nvPr/>
        </p:nvGrpSpPr>
        <p:grpSpPr>
          <a:xfrm>
            <a:off x="9143596" y="2763234"/>
            <a:ext cx="6176333" cy="2817681"/>
            <a:chOff x="0" y="0"/>
            <a:chExt cx="8235111" cy="375690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0AFA9034-09A7-4EF9-A5C9-1A54E0187A2C}"/>
                </a:ext>
              </a:extLst>
            </p:cNvPr>
            <p:cNvGrpSpPr/>
            <p:nvPr/>
          </p:nvGrpSpPr>
          <p:grpSpPr>
            <a:xfrm rot="-10800000">
              <a:off x="0" y="2419461"/>
              <a:ext cx="8235111" cy="1337448"/>
              <a:chOff x="0" y="0"/>
              <a:chExt cx="2468816" cy="400955"/>
            </a:xfrm>
            <a:grpFill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DE9F0AD3-6780-4DF6-A93D-26C73917F633}"/>
                  </a:ext>
                </a:extLst>
              </p:cNvPr>
              <p:cNvSpPr/>
              <p:nvPr/>
            </p:nvSpPr>
            <p:spPr>
              <a:xfrm>
                <a:off x="0" y="0"/>
                <a:ext cx="2468816" cy="400955"/>
              </a:xfrm>
              <a:custGeom>
                <a:avLst/>
                <a:gdLst/>
                <a:ahLst/>
                <a:cxnLst/>
                <a:rect l="l" t="t" r="r" b="b"/>
                <a:pathLst>
                  <a:path w="2468816" h="400955">
                    <a:moveTo>
                      <a:pt x="37604" y="0"/>
                    </a:moveTo>
                    <a:lnTo>
                      <a:pt x="2431211" y="0"/>
                    </a:lnTo>
                    <a:cubicBezTo>
                      <a:pt x="2441185" y="0"/>
                      <a:pt x="2450749" y="3962"/>
                      <a:pt x="2457802" y="11014"/>
                    </a:cubicBezTo>
                    <a:cubicBezTo>
                      <a:pt x="2464854" y="18066"/>
                      <a:pt x="2468816" y="27631"/>
                      <a:pt x="2468816" y="37604"/>
                    </a:cubicBezTo>
                    <a:lnTo>
                      <a:pt x="2468816" y="363351"/>
                    </a:lnTo>
                    <a:cubicBezTo>
                      <a:pt x="2468816" y="384119"/>
                      <a:pt x="2451980" y="400955"/>
                      <a:pt x="2431211" y="400955"/>
                    </a:cubicBezTo>
                    <a:lnTo>
                      <a:pt x="37604" y="400955"/>
                    </a:lnTo>
                    <a:cubicBezTo>
                      <a:pt x="16836" y="400955"/>
                      <a:pt x="0" y="384119"/>
                      <a:pt x="0" y="363351"/>
                    </a:cubicBezTo>
                    <a:lnTo>
                      <a:pt x="0" y="37604"/>
                    </a:lnTo>
                    <a:cubicBezTo>
                      <a:pt x="0" y="27631"/>
                      <a:pt x="3962" y="18066"/>
                      <a:pt x="11014" y="11014"/>
                    </a:cubicBezTo>
                    <a:cubicBezTo>
                      <a:pt x="18066" y="3962"/>
                      <a:pt x="27631" y="0"/>
                      <a:pt x="37604" y="0"/>
                    </a:cubicBezTo>
                    <a:close/>
                  </a:path>
                </a:pathLst>
              </a:custGeom>
              <a:grpFill/>
              <a:ln cap="rnd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31" name="TextBox 20">
                <a:extLst>
                  <a:ext uri="{FF2B5EF4-FFF2-40B4-BE49-F238E27FC236}">
                    <a16:creationId xmlns:a16="http://schemas.microsoft.com/office/drawing/2014/main" id="{D7E1C510-1764-4CAC-9A45-79EBF31CE8A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8816" cy="43905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94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1">
              <a:extLst>
                <a:ext uri="{FF2B5EF4-FFF2-40B4-BE49-F238E27FC236}">
                  <a16:creationId xmlns:a16="http://schemas.microsoft.com/office/drawing/2014/main" id="{08945A12-8742-4EC4-B769-E64064314C8C}"/>
                </a:ext>
              </a:extLst>
            </p:cNvPr>
            <p:cNvGrpSpPr/>
            <p:nvPr/>
          </p:nvGrpSpPr>
          <p:grpSpPr>
            <a:xfrm>
              <a:off x="0" y="0"/>
              <a:ext cx="8235111" cy="3465392"/>
              <a:chOff x="0" y="0"/>
              <a:chExt cx="2468816" cy="1038895"/>
            </a:xfrm>
            <a:grpFill/>
          </p:grpSpPr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1A8CC03D-011A-4B8F-894D-A92E555DEBC9}"/>
                  </a:ext>
                </a:extLst>
              </p:cNvPr>
              <p:cNvSpPr/>
              <p:nvPr/>
            </p:nvSpPr>
            <p:spPr>
              <a:xfrm>
                <a:off x="0" y="0"/>
                <a:ext cx="2468816" cy="1038895"/>
              </a:xfrm>
              <a:custGeom>
                <a:avLst/>
                <a:gdLst/>
                <a:ahLst/>
                <a:cxnLst/>
                <a:rect l="l" t="t" r="r" b="b"/>
                <a:pathLst>
                  <a:path w="2468816" h="1038895">
                    <a:moveTo>
                      <a:pt x="37604" y="0"/>
                    </a:moveTo>
                    <a:lnTo>
                      <a:pt x="2431211" y="0"/>
                    </a:lnTo>
                    <a:cubicBezTo>
                      <a:pt x="2441185" y="0"/>
                      <a:pt x="2450749" y="3962"/>
                      <a:pt x="2457802" y="11014"/>
                    </a:cubicBezTo>
                    <a:cubicBezTo>
                      <a:pt x="2464854" y="18066"/>
                      <a:pt x="2468816" y="27631"/>
                      <a:pt x="2468816" y="37604"/>
                    </a:cubicBezTo>
                    <a:lnTo>
                      <a:pt x="2468816" y="1001290"/>
                    </a:lnTo>
                    <a:cubicBezTo>
                      <a:pt x="2468816" y="1022059"/>
                      <a:pt x="2451980" y="1038895"/>
                      <a:pt x="2431211" y="1038895"/>
                    </a:cubicBezTo>
                    <a:lnTo>
                      <a:pt x="37604" y="1038895"/>
                    </a:lnTo>
                    <a:cubicBezTo>
                      <a:pt x="27631" y="1038895"/>
                      <a:pt x="18066" y="1034933"/>
                      <a:pt x="11014" y="1027881"/>
                    </a:cubicBezTo>
                    <a:cubicBezTo>
                      <a:pt x="3962" y="1020829"/>
                      <a:pt x="0" y="1011264"/>
                      <a:pt x="0" y="1001290"/>
                    </a:cubicBezTo>
                    <a:lnTo>
                      <a:pt x="0" y="37604"/>
                    </a:lnTo>
                    <a:cubicBezTo>
                      <a:pt x="0" y="27631"/>
                      <a:pt x="3962" y="18066"/>
                      <a:pt x="11014" y="11014"/>
                    </a:cubicBezTo>
                    <a:cubicBezTo>
                      <a:pt x="18066" y="3962"/>
                      <a:pt x="27631" y="0"/>
                      <a:pt x="37604" y="0"/>
                    </a:cubicBezTo>
                    <a:close/>
                  </a:path>
                </a:pathLst>
              </a:custGeom>
              <a:grpFill/>
              <a:ln cap="rnd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29" name="TextBox 23">
                <a:extLst>
                  <a:ext uri="{FF2B5EF4-FFF2-40B4-BE49-F238E27FC236}">
                    <a16:creationId xmlns:a16="http://schemas.microsoft.com/office/drawing/2014/main" id="{ED1F61BE-F91C-4304-90DC-A7EF453A138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8816" cy="107699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32" name="Group 24">
            <a:extLst>
              <a:ext uri="{FF2B5EF4-FFF2-40B4-BE49-F238E27FC236}">
                <a16:creationId xmlns:a16="http://schemas.microsoft.com/office/drawing/2014/main" id="{D55499C6-5203-40F2-964B-2AEAA5022361}"/>
              </a:ext>
            </a:extLst>
          </p:cNvPr>
          <p:cNvGrpSpPr/>
          <p:nvPr/>
        </p:nvGrpSpPr>
        <p:grpSpPr>
          <a:xfrm>
            <a:off x="9143596" y="6440759"/>
            <a:ext cx="6176333" cy="2817681"/>
            <a:chOff x="0" y="0"/>
            <a:chExt cx="8235111" cy="375690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D594641-DE30-4894-85E7-76D3C68F2CDB}"/>
                </a:ext>
              </a:extLst>
            </p:cNvPr>
            <p:cNvGrpSpPr/>
            <p:nvPr/>
          </p:nvGrpSpPr>
          <p:grpSpPr>
            <a:xfrm rot="-10800000">
              <a:off x="0" y="2419461"/>
              <a:ext cx="8235111" cy="1337448"/>
              <a:chOff x="0" y="0"/>
              <a:chExt cx="2468816" cy="400955"/>
            </a:xfrm>
            <a:grpFill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2B2B990D-2705-445B-95E6-35DDF67921AF}"/>
                  </a:ext>
                </a:extLst>
              </p:cNvPr>
              <p:cNvSpPr/>
              <p:nvPr/>
            </p:nvSpPr>
            <p:spPr>
              <a:xfrm>
                <a:off x="0" y="0"/>
                <a:ext cx="2468816" cy="400955"/>
              </a:xfrm>
              <a:custGeom>
                <a:avLst/>
                <a:gdLst/>
                <a:ahLst/>
                <a:cxnLst/>
                <a:rect l="l" t="t" r="r" b="b"/>
                <a:pathLst>
                  <a:path w="2468816" h="400955">
                    <a:moveTo>
                      <a:pt x="37604" y="0"/>
                    </a:moveTo>
                    <a:lnTo>
                      <a:pt x="2431211" y="0"/>
                    </a:lnTo>
                    <a:cubicBezTo>
                      <a:pt x="2441185" y="0"/>
                      <a:pt x="2450749" y="3962"/>
                      <a:pt x="2457802" y="11014"/>
                    </a:cubicBezTo>
                    <a:cubicBezTo>
                      <a:pt x="2464854" y="18066"/>
                      <a:pt x="2468816" y="27631"/>
                      <a:pt x="2468816" y="37604"/>
                    </a:cubicBezTo>
                    <a:lnTo>
                      <a:pt x="2468816" y="363351"/>
                    </a:lnTo>
                    <a:cubicBezTo>
                      <a:pt x="2468816" y="384119"/>
                      <a:pt x="2451980" y="400955"/>
                      <a:pt x="2431211" y="400955"/>
                    </a:cubicBezTo>
                    <a:lnTo>
                      <a:pt x="37604" y="400955"/>
                    </a:lnTo>
                    <a:cubicBezTo>
                      <a:pt x="16836" y="400955"/>
                      <a:pt x="0" y="384119"/>
                      <a:pt x="0" y="363351"/>
                    </a:cubicBezTo>
                    <a:lnTo>
                      <a:pt x="0" y="37604"/>
                    </a:lnTo>
                    <a:cubicBezTo>
                      <a:pt x="0" y="27631"/>
                      <a:pt x="3962" y="18066"/>
                      <a:pt x="11014" y="11014"/>
                    </a:cubicBezTo>
                    <a:cubicBezTo>
                      <a:pt x="18066" y="3962"/>
                      <a:pt x="27631" y="0"/>
                      <a:pt x="37604" y="0"/>
                    </a:cubicBezTo>
                    <a:close/>
                  </a:path>
                </a:pathLst>
              </a:custGeom>
              <a:grpFill/>
              <a:ln cap="rnd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38" name="TextBox 27">
                <a:extLst>
                  <a:ext uri="{FF2B5EF4-FFF2-40B4-BE49-F238E27FC236}">
                    <a16:creationId xmlns:a16="http://schemas.microsoft.com/office/drawing/2014/main" id="{0A83C465-121E-4823-9F64-08A7E674515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8816" cy="43905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94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4" name="Group 28">
              <a:extLst>
                <a:ext uri="{FF2B5EF4-FFF2-40B4-BE49-F238E27FC236}">
                  <a16:creationId xmlns:a16="http://schemas.microsoft.com/office/drawing/2014/main" id="{74102536-FC44-4051-943C-DE03E46F9AE5}"/>
                </a:ext>
              </a:extLst>
            </p:cNvPr>
            <p:cNvGrpSpPr/>
            <p:nvPr/>
          </p:nvGrpSpPr>
          <p:grpSpPr>
            <a:xfrm>
              <a:off x="0" y="0"/>
              <a:ext cx="8235111" cy="3465392"/>
              <a:chOff x="0" y="0"/>
              <a:chExt cx="2468816" cy="1038895"/>
            </a:xfrm>
            <a:grpFill/>
          </p:grpSpPr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9754E85D-F1DD-4496-BB11-A05779B6102C}"/>
                  </a:ext>
                </a:extLst>
              </p:cNvPr>
              <p:cNvSpPr/>
              <p:nvPr/>
            </p:nvSpPr>
            <p:spPr>
              <a:xfrm>
                <a:off x="0" y="0"/>
                <a:ext cx="2468816" cy="1038895"/>
              </a:xfrm>
              <a:custGeom>
                <a:avLst/>
                <a:gdLst/>
                <a:ahLst/>
                <a:cxnLst/>
                <a:rect l="l" t="t" r="r" b="b"/>
                <a:pathLst>
                  <a:path w="2468816" h="1038895">
                    <a:moveTo>
                      <a:pt x="37604" y="0"/>
                    </a:moveTo>
                    <a:lnTo>
                      <a:pt x="2431211" y="0"/>
                    </a:lnTo>
                    <a:cubicBezTo>
                      <a:pt x="2441185" y="0"/>
                      <a:pt x="2450749" y="3962"/>
                      <a:pt x="2457802" y="11014"/>
                    </a:cubicBezTo>
                    <a:cubicBezTo>
                      <a:pt x="2464854" y="18066"/>
                      <a:pt x="2468816" y="27631"/>
                      <a:pt x="2468816" y="37604"/>
                    </a:cubicBezTo>
                    <a:lnTo>
                      <a:pt x="2468816" y="1001290"/>
                    </a:lnTo>
                    <a:cubicBezTo>
                      <a:pt x="2468816" y="1022059"/>
                      <a:pt x="2451980" y="1038895"/>
                      <a:pt x="2431211" y="1038895"/>
                    </a:cubicBezTo>
                    <a:lnTo>
                      <a:pt x="37604" y="1038895"/>
                    </a:lnTo>
                    <a:cubicBezTo>
                      <a:pt x="27631" y="1038895"/>
                      <a:pt x="18066" y="1034933"/>
                      <a:pt x="11014" y="1027881"/>
                    </a:cubicBezTo>
                    <a:cubicBezTo>
                      <a:pt x="3962" y="1020829"/>
                      <a:pt x="0" y="1011264"/>
                      <a:pt x="0" y="1001290"/>
                    </a:cubicBezTo>
                    <a:lnTo>
                      <a:pt x="0" y="37604"/>
                    </a:lnTo>
                    <a:cubicBezTo>
                      <a:pt x="0" y="27631"/>
                      <a:pt x="3962" y="18066"/>
                      <a:pt x="11014" y="11014"/>
                    </a:cubicBezTo>
                    <a:cubicBezTo>
                      <a:pt x="18066" y="3962"/>
                      <a:pt x="27631" y="0"/>
                      <a:pt x="37604" y="0"/>
                    </a:cubicBezTo>
                    <a:close/>
                  </a:path>
                </a:pathLst>
              </a:custGeom>
              <a:grpFill/>
              <a:ln cap="rnd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36" name="TextBox 30">
                <a:extLst>
                  <a:ext uri="{FF2B5EF4-FFF2-40B4-BE49-F238E27FC236}">
                    <a16:creationId xmlns:a16="http://schemas.microsoft.com/office/drawing/2014/main" id="{ADF366AB-7746-47CD-81A8-5C7B6979BAB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8816" cy="107699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39" name="Group 31">
            <a:extLst>
              <a:ext uri="{FF2B5EF4-FFF2-40B4-BE49-F238E27FC236}">
                <a16:creationId xmlns:a16="http://schemas.microsoft.com/office/drawing/2014/main" id="{06AE6DD2-03E3-4A5B-AA73-70F52897AC51}"/>
              </a:ext>
            </a:extLst>
          </p:cNvPr>
          <p:cNvGrpSpPr/>
          <p:nvPr/>
        </p:nvGrpSpPr>
        <p:grpSpPr>
          <a:xfrm>
            <a:off x="3846185" y="2331988"/>
            <a:ext cx="3342194" cy="862491"/>
            <a:chOff x="0" y="0"/>
            <a:chExt cx="2145665" cy="553713"/>
          </a:xfrm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54F832F3-78D9-4E0E-A918-34330DD84FD9}"/>
                </a:ext>
              </a:extLst>
            </p:cNvPr>
            <p:cNvSpPr/>
            <p:nvPr/>
          </p:nvSpPr>
          <p:spPr>
            <a:xfrm>
              <a:off x="0" y="0"/>
              <a:ext cx="2145665" cy="553713"/>
            </a:xfrm>
            <a:custGeom>
              <a:avLst/>
              <a:gdLst/>
              <a:ahLst/>
              <a:cxnLst/>
              <a:rect l="l" t="t" r="r" b="b"/>
              <a:pathLst>
                <a:path w="2145665" h="553713">
                  <a:moveTo>
                    <a:pt x="46328" y="0"/>
                  </a:moveTo>
                  <a:lnTo>
                    <a:pt x="2099337" y="0"/>
                  </a:lnTo>
                  <a:cubicBezTo>
                    <a:pt x="2111624" y="0"/>
                    <a:pt x="2123408" y="4881"/>
                    <a:pt x="2132096" y="13569"/>
                  </a:cubicBezTo>
                  <a:cubicBezTo>
                    <a:pt x="2140784" y="22258"/>
                    <a:pt x="2145665" y="34041"/>
                    <a:pt x="2145665" y="46328"/>
                  </a:cubicBezTo>
                  <a:lnTo>
                    <a:pt x="2145665" y="507385"/>
                  </a:lnTo>
                  <a:cubicBezTo>
                    <a:pt x="2145665" y="519672"/>
                    <a:pt x="2140784" y="531456"/>
                    <a:pt x="2132096" y="540144"/>
                  </a:cubicBezTo>
                  <a:cubicBezTo>
                    <a:pt x="2123408" y="548832"/>
                    <a:pt x="2111624" y="553713"/>
                    <a:pt x="2099337" y="553713"/>
                  </a:cubicBezTo>
                  <a:lnTo>
                    <a:pt x="46328" y="553713"/>
                  </a:lnTo>
                  <a:cubicBezTo>
                    <a:pt x="34041" y="553713"/>
                    <a:pt x="22258" y="548832"/>
                    <a:pt x="13569" y="540144"/>
                  </a:cubicBezTo>
                  <a:cubicBezTo>
                    <a:pt x="4881" y="531456"/>
                    <a:pt x="0" y="519672"/>
                    <a:pt x="0" y="507385"/>
                  </a:cubicBezTo>
                  <a:lnTo>
                    <a:pt x="0" y="46328"/>
                  </a:lnTo>
                  <a:cubicBezTo>
                    <a:pt x="0" y="34041"/>
                    <a:pt x="4881" y="22258"/>
                    <a:pt x="13569" y="13569"/>
                  </a:cubicBezTo>
                  <a:cubicBezTo>
                    <a:pt x="22258" y="4881"/>
                    <a:pt x="34041" y="0"/>
                    <a:pt x="463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8122E">
                    <a:alpha val="100000"/>
                  </a:srgbClr>
                </a:gs>
                <a:gs pos="100000">
                  <a:srgbClr val="2D5297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41" name="TextBox 33">
              <a:extLst>
                <a:ext uri="{FF2B5EF4-FFF2-40B4-BE49-F238E27FC236}">
                  <a16:creationId xmlns:a16="http://schemas.microsoft.com/office/drawing/2014/main" id="{B668F11B-105B-41CB-8FEF-4C02BC0C5762}"/>
                </a:ext>
              </a:extLst>
            </p:cNvPr>
            <p:cNvSpPr txBox="1"/>
            <p:nvPr/>
          </p:nvSpPr>
          <p:spPr>
            <a:xfrm>
              <a:off x="0" y="-47625"/>
              <a:ext cx="2145665" cy="601338"/>
            </a:xfrm>
            <a:prstGeom prst="rect">
              <a:avLst/>
            </a:prstGeom>
          </p:spPr>
          <p:txBody>
            <a:bodyPr lIns="47543" tIns="47543" rIns="47543" bIns="47543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grpSp>
        <p:nvGrpSpPr>
          <p:cNvPr id="42" name="Group 34">
            <a:extLst>
              <a:ext uri="{FF2B5EF4-FFF2-40B4-BE49-F238E27FC236}">
                <a16:creationId xmlns:a16="http://schemas.microsoft.com/office/drawing/2014/main" id="{D3B7038A-564E-42E1-BC15-1CAF1D5CD597}"/>
              </a:ext>
            </a:extLst>
          </p:cNvPr>
          <p:cNvGrpSpPr/>
          <p:nvPr/>
        </p:nvGrpSpPr>
        <p:grpSpPr>
          <a:xfrm>
            <a:off x="3846185" y="5974185"/>
            <a:ext cx="3342194" cy="862491"/>
            <a:chOff x="0" y="0"/>
            <a:chExt cx="2145665" cy="553713"/>
          </a:xfrm>
        </p:grpSpPr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E5618AB5-35AB-45A0-BCB3-CE77010723B0}"/>
                </a:ext>
              </a:extLst>
            </p:cNvPr>
            <p:cNvSpPr/>
            <p:nvPr/>
          </p:nvSpPr>
          <p:spPr>
            <a:xfrm>
              <a:off x="0" y="0"/>
              <a:ext cx="2145665" cy="553713"/>
            </a:xfrm>
            <a:custGeom>
              <a:avLst/>
              <a:gdLst/>
              <a:ahLst/>
              <a:cxnLst/>
              <a:rect l="l" t="t" r="r" b="b"/>
              <a:pathLst>
                <a:path w="2145665" h="553713">
                  <a:moveTo>
                    <a:pt x="46328" y="0"/>
                  </a:moveTo>
                  <a:lnTo>
                    <a:pt x="2099337" y="0"/>
                  </a:lnTo>
                  <a:cubicBezTo>
                    <a:pt x="2111624" y="0"/>
                    <a:pt x="2123408" y="4881"/>
                    <a:pt x="2132096" y="13569"/>
                  </a:cubicBezTo>
                  <a:cubicBezTo>
                    <a:pt x="2140784" y="22258"/>
                    <a:pt x="2145665" y="34041"/>
                    <a:pt x="2145665" y="46328"/>
                  </a:cubicBezTo>
                  <a:lnTo>
                    <a:pt x="2145665" y="507385"/>
                  </a:lnTo>
                  <a:cubicBezTo>
                    <a:pt x="2145665" y="519672"/>
                    <a:pt x="2140784" y="531456"/>
                    <a:pt x="2132096" y="540144"/>
                  </a:cubicBezTo>
                  <a:cubicBezTo>
                    <a:pt x="2123408" y="548832"/>
                    <a:pt x="2111624" y="553713"/>
                    <a:pt x="2099337" y="553713"/>
                  </a:cubicBezTo>
                  <a:lnTo>
                    <a:pt x="46328" y="553713"/>
                  </a:lnTo>
                  <a:cubicBezTo>
                    <a:pt x="34041" y="553713"/>
                    <a:pt x="22258" y="548832"/>
                    <a:pt x="13569" y="540144"/>
                  </a:cubicBezTo>
                  <a:cubicBezTo>
                    <a:pt x="4881" y="531456"/>
                    <a:pt x="0" y="519672"/>
                    <a:pt x="0" y="507385"/>
                  </a:cubicBezTo>
                  <a:lnTo>
                    <a:pt x="0" y="46328"/>
                  </a:lnTo>
                  <a:cubicBezTo>
                    <a:pt x="0" y="34041"/>
                    <a:pt x="4881" y="22258"/>
                    <a:pt x="13569" y="13569"/>
                  </a:cubicBezTo>
                  <a:cubicBezTo>
                    <a:pt x="22258" y="4881"/>
                    <a:pt x="34041" y="0"/>
                    <a:pt x="463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8122E">
                    <a:alpha val="100000"/>
                  </a:srgbClr>
                </a:gs>
                <a:gs pos="100000">
                  <a:srgbClr val="2D5297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44" name="TextBox 36">
              <a:extLst>
                <a:ext uri="{FF2B5EF4-FFF2-40B4-BE49-F238E27FC236}">
                  <a16:creationId xmlns:a16="http://schemas.microsoft.com/office/drawing/2014/main" id="{48A9E06C-2521-4BCA-825D-E9C81C21F890}"/>
                </a:ext>
              </a:extLst>
            </p:cNvPr>
            <p:cNvSpPr txBox="1"/>
            <p:nvPr/>
          </p:nvSpPr>
          <p:spPr>
            <a:xfrm>
              <a:off x="0" y="-47625"/>
              <a:ext cx="2145665" cy="601338"/>
            </a:xfrm>
            <a:prstGeom prst="rect">
              <a:avLst/>
            </a:prstGeom>
          </p:spPr>
          <p:txBody>
            <a:bodyPr lIns="47543" tIns="47543" rIns="47543" bIns="47543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grpSp>
        <p:nvGrpSpPr>
          <p:cNvPr id="45" name="Group 37">
            <a:extLst>
              <a:ext uri="{FF2B5EF4-FFF2-40B4-BE49-F238E27FC236}">
                <a16:creationId xmlns:a16="http://schemas.microsoft.com/office/drawing/2014/main" id="{A8D8D66B-4616-44A2-A74E-76D23A996245}"/>
              </a:ext>
            </a:extLst>
          </p:cNvPr>
          <p:cNvGrpSpPr/>
          <p:nvPr/>
        </p:nvGrpSpPr>
        <p:grpSpPr>
          <a:xfrm>
            <a:off x="10560666" y="2331988"/>
            <a:ext cx="3342194" cy="862491"/>
            <a:chOff x="0" y="0"/>
            <a:chExt cx="2145665" cy="553713"/>
          </a:xfrm>
        </p:grpSpPr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095C00A3-D89E-4EE4-817D-FF8A240B3603}"/>
                </a:ext>
              </a:extLst>
            </p:cNvPr>
            <p:cNvSpPr/>
            <p:nvPr/>
          </p:nvSpPr>
          <p:spPr>
            <a:xfrm>
              <a:off x="0" y="0"/>
              <a:ext cx="2145665" cy="553713"/>
            </a:xfrm>
            <a:custGeom>
              <a:avLst/>
              <a:gdLst/>
              <a:ahLst/>
              <a:cxnLst/>
              <a:rect l="l" t="t" r="r" b="b"/>
              <a:pathLst>
                <a:path w="2145665" h="553713">
                  <a:moveTo>
                    <a:pt x="46328" y="0"/>
                  </a:moveTo>
                  <a:lnTo>
                    <a:pt x="2099337" y="0"/>
                  </a:lnTo>
                  <a:cubicBezTo>
                    <a:pt x="2111624" y="0"/>
                    <a:pt x="2123408" y="4881"/>
                    <a:pt x="2132096" y="13569"/>
                  </a:cubicBezTo>
                  <a:cubicBezTo>
                    <a:pt x="2140784" y="22258"/>
                    <a:pt x="2145665" y="34041"/>
                    <a:pt x="2145665" y="46328"/>
                  </a:cubicBezTo>
                  <a:lnTo>
                    <a:pt x="2145665" y="507385"/>
                  </a:lnTo>
                  <a:cubicBezTo>
                    <a:pt x="2145665" y="519672"/>
                    <a:pt x="2140784" y="531456"/>
                    <a:pt x="2132096" y="540144"/>
                  </a:cubicBezTo>
                  <a:cubicBezTo>
                    <a:pt x="2123408" y="548832"/>
                    <a:pt x="2111624" y="553713"/>
                    <a:pt x="2099337" y="553713"/>
                  </a:cubicBezTo>
                  <a:lnTo>
                    <a:pt x="46328" y="553713"/>
                  </a:lnTo>
                  <a:cubicBezTo>
                    <a:pt x="34041" y="553713"/>
                    <a:pt x="22258" y="548832"/>
                    <a:pt x="13569" y="540144"/>
                  </a:cubicBezTo>
                  <a:cubicBezTo>
                    <a:pt x="4881" y="531456"/>
                    <a:pt x="0" y="519672"/>
                    <a:pt x="0" y="507385"/>
                  </a:cubicBezTo>
                  <a:lnTo>
                    <a:pt x="0" y="46328"/>
                  </a:lnTo>
                  <a:cubicBezTo>
                    <a:pt x="0" y="34041"/>
                    <a:pt x="4881" y="22258"/>
                    <a:pt x="13569" y="13569"/>
                  </a:cubicBezTo>
                  <a:cubicBezTo>
                    <a:pt x="22258" y="4881"/>
                    <a:pt x="34041" y="0"/>
                    <a:pt x="463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D5297">
                    <a:alpha val="100000"/>
                  </a:srgbClr>
                </a:gs>
                <a:gs pos="100000">
                  <a:srgbClr val="08122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47" name="TextBox 39">
              <a:extLst>
                <a:ext uri="{FF2B5EF4-FFF2-40B4-BE49-F238E27FC236}">
                  <a16:creationId xmlns:a16="http://schemas.microsoft.com/office/drawing/2014/main" id="{1E22BC58-3BDE-4B76-8441-342DB3B5FB98}"/>
                </a:ext>
              </a:extLst>
            </p:cNvPr>
            <p:cNvSpPr txBox="1"/>
            <p:nvPr/>
          </p:nvSpPr>
          <p:spPr>
            <a:xfrm>
              <a:off x="0" y="-47625"/>
              <a:ext cx="2145665" cy="601338"/>
            </a:xfrm>
            <a:prstGeom prst="rect">
              <a:avLst/>
            </a:prstGeom>
          </p:spPr>
          <p:txBody>
            <a:bodyPr lIns="47543" tIns="47543" rIns="47543" bIns="47543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grpSp>
        <p:nvGrpSpPr>
          <p:cNvPr id="48" name="Group 40">
            <a:extLst>
              <a:ext uri="{FF2B5EF4-FFF2-40B4-BE49-F238E27FC236}">
                <a16:creationId xmlns:a16="http://schemas.microsoft.com/office/drawing/2014/main" id="{40060E5B-E91C-489A-B41F-4EDB25AB4EBF}"/>
              </a:ext>
            </a:extLst>
          </p:cNvPr>
          <p:cNvGrpSpPr/>
          <p:nvPr/>
        </p:nvGrpSpPr>
        <p:grpSpPr>
          <a:xfrm>
            <a:off x="10560666" y="5974185"/>
            <a:ext cx="3342194" cy="862491"/>
            <a:chOff x="0" y="0"/>
            <a:chExt cx="2145665" cy="553713"/>
          </a:xfrm>
        </p:grpSpPr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FAC4C519-9C12-4E73-A769-975786E24847}"/>
                </a:ext>
              </a:extLst>
            </p:cNvPr>
            <p:cNvSpPr/>
            <p:nvPr/>
          </p:nvSpPr>
          <p:spPr>
            <a:xfrm>
              <a:off x="0" y="0"/>
              <a:ext cx="2145665" cy="553713"/>
            </a:xfrm>
            <a:custGeom>
              <a:avLst/>
              <a:gdLst/>
              <a:ahLst/>
              <a:cxnLst/>
              <a:rect l="l" t="t" r="r" b="b"/>
              <a:pathLst>
                <a:path w="2145665" h="553713">
                  <a:moveTo>
                    <a:pt x="46328" y="0"/>
                  </a:moveTo>
                  <a:lnTo>
                    <a:pt x="2099337" y="0"/>
                  </a:lnTo>
                  <a:cubicBezTo>
                    <a:pt x="2111624" y="0"/>
                    <a:pt x="2123408" y="4881"/>
                    <a:pt x="2132096" y="13569"/>
                  </a:cubicBezTo>
                  <a:cubicBezTo>
                    <a:pt x="2140784" y="22258"/>
                    <a:pt x="2145665" y="34041"/>
                    <a:pt x="2145665" y="46328"/>
                  </a:cubicBezTo>
                  <a:lnTo>
                    <a:pt x="2145665" y="507385"/>
                  </a:lnTo>
                  <a:cubicBezTo>
                    <a:pt x="2145665" y="519672"/>
                    <a:pt x="2140784" y="531456"/>
                    <a:pt x="2132096" y="540144"/>
                  </a:cubicBezTo>
                  <a:cubicBezTo>
                    <a:pt x="2123408" y="548832"/>
                    <a:pt x="2111624" y="553713"/>
                    <a:pt x="2099337" y="553713"/>
                  </a:cubicBezTo>
                  <a:lnTo>
                    <a:pt x="46328" y="553713"/>
                  </a:lnTo>
                  <a:cubicBezTo>
                    <a:pt x="34041" y="553713"/>
                    <a:pt x="22258" y="548832"/>
                    <a:pt x="13569" y="540144"/>
                  </a:cubicBezTo>
                  <a:cubicBezTo>
                    <a:pt x="4881" y="531456"/>
                    <a:pt x="0" y="519672"/>
                    <a:pt x="0" y="507385"/>
                  </a:cubicBezTo>
                  <a:lnTo>
                    <a:pt x="0" y="46328"/>
                  </a:lnTo>
                  <a:cubicBezTo>
                    <a:pt x="0" y="34041"/>
                    <a:pt x="4881" y="22258"/>
                    <a:pt x="13569" y="13569"/>
                  </a:cubicBezTo>
                  <a:cubicBezTo>
                    <a:pt x="22258" y="4881"/>
                    <a:pt x="34041" y="0"/>
                    <a:pt x="463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D5297">
                    <a:alpha val="100000"/>
                  </a:srgbClr>
                </a:gs>
                <a:gs pos="100000">
                  <a:srgbClr val="08122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50" name="TextBox 42">
              <a:extLst>
                <a:ext uri="{FF2B5EF4-FFF2-40B4-BE49-F238E27FC236}">
                  <a16:creationId xmlns:a16="http://schemas.microsoft.com/office/drawing/2014/main" id="{53666408-6BB6-43A0-A333-8E8C8FCB1EC2}"/>
                </a:ext>
              </a:extLst>
            </p:cNvPr>
            <p:cNvSpPr txBox="1"/>
            <p:nvPr/>
          </p:nvSpPr>
          <p:spPr>
            <a:xfrm>
              <a:off x="0" y="-47625"/>
              <a:ext cx="2145665" cy="601338"/>
            </a:xfrm>
            <a:prstGeom prst="rect">
              <a:avLst/>
            </a:prstGeom>
          </p:spPr>
          <p:txBody>
            <a:bodyPr lIns="47543" tIns="47543" rIns="47543" bIns="47543" rtlCol="0" anchor="ctr"/>
            <a:lstStyle/>
            <a:p>
              <a:pPr marL="0" lvl="0" indent="0" algn="ctr">
                <a:lnSpc>
                  <a:spcPts val="341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0">
            <a:extLst>
              <a:ext uri="{FF2B5EF4-FFF2-40B4-BE49-F238E27FC236}">
                <a16:creationId xmlns:a16="http://schemas.microsoft.com/office/drawing/2014/main" id="{77C0B424-2B54-4ED4-8BE3-BF1F98BADD27}"/>
              </a:ext>
            </a:extLst>
          </p:cNvPr>
          <p:cNvSpPr txBox="1"/>
          <p:nvPr/>
        </p:nvSpPr>
        <p:spPr>
          <a:xfrm>
            <a:off x="3824642" y="2511875"/>
            <a:ext cx="3385280" cy="37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SALARIO</a:t>
            </a:r>
          </a:p>
        </p:txBody>
      </p:sp>
      <p:sp>
        <p:nvSpPr>
          <p:cNvPr id="56" name="TextBox 51">
            <a:extLst>
              <a:ext uri="{FF2B5EF4-FFF2-40B4-BE49-F238E27FC236}">
                <a16:creationId xmlns:a16="http://schemas.microsoft.com/office/drawing/2014/main" id="{653B7595-DF95-488F-A6C6-A23AE6F423B9}"/>
              </a:ext>
            </a:extLst>
          </p:cNvPr>
          <p:cNvSpPr txBox="1"/>
          <p:nvPr/>
        </p:nvSpPr>
        <p:spPr>
          <a:xfrm>
            <a:off x="3824642" y="6154071"/>
            <a:ext cx="3385280" cy="37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JORNADA ORDINARIA</a:t>
            </a:r>
          </a:p>
        </p:txBody>
      </p:sp>
      <p:sp>
        <p:nvSpPr>
          <p:cNvPr id="57" name="TextBox 52">
            <a:extLst>
              <a:ext uri="{FF2B5EF4-FFF2-40B4-BE49-F238E27FC236}">
                <a16:creationId xmlns:a16="http://schemas.microsoft.com/office/drawing/2014/main" id="{59DDC26C-6CFF-4E22-ABF5-693ECE88A5A7}"/>
              </a:ext>
            </a:extLst>
          </p:cNvPr>
          <p:cNvSpPr txBox="1"/>
          <p:nvPr/>
        </p:nvSpPr>
        <p:spPr>
          <a:xfrm>
            <a:off x="10539123" y="2511875"/>
            <a:ext cx="3385280" cy="37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IBC</a:t>
            </a:r>
          </a:p>
        </p:txBody>
      </p:sp>
      <p:sp>
        <p:nvSpPr>
          <p:cNvPr id="58" name="TextBox 53">
            <a:extLst>
              <a:ext uri="{FF2B5EF4-FFF2-40B4-BE49-F238E27FC236}">
                <a16:creationId xmlns:a16="http://schemas.microsoft.com/office/drawing/2014/main" id="{34C1DD21-9213-4461-9818-A8EC759F904A}"/>
              </a:ext>
            </a:extLst>
          </p:cNvPr>
          <p:cNvSpPr txBox="1"/>
          <p:nvPr/>
        </p:nvSpPr>
        <p:spPr>
          <a:xfrm>
            <a:off x="10539123" y="6154071"/>
            <a:ext cx="3385280" cy="37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HORAS EXTRAS </a:t>
            </a:r>
          </a:p>
        </p:txBody>
      </p:sp>
      <p:sp>
        <p:nvSpPr>
          <p:cNvPr id="61" name="TextBox 11">
            <a:extLst>
              <a:ext uri="{FF2B5EF4-FFF2-40B4-BE49-F238E27FC236}">
                <a16:creationId xmlns:a16="http://schemas.microsoft.com/office/drawing/2014/main" id="{9478BBE1-BFD9-407E-B4DF-5177830AA7C5}"/>
              </a:ext>
            </a:extLst>
          </p:cNvPr>
          <p:cNvSpPr txBox="1"/>
          <p:nvPr/>
        </p:nvSpPr>
        <p:spPr>
          <a:xfrm>
            <a:off x="2491065" y="6942998"/>
            <a:ext cx="6383149" cy="2831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sym typeface="Tufuli Arabic"/>
              </a:rPr>
              <a:t>Es el período durante el cual el trabajador realiza sus labores asignadas en el lugar de trabajo, de acuerdo con los términos y condiciones de su contrato laboral. Esta jornada no puede ser superior a la máxima legal (44 Horas)-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sym typeface="TT Interphases"/>
              </a:rPr>
              <a:t>(Art 11 Ley 2466 de 2025)</a:t>
            </a:r>
          </a:p>
          <a:p>
            <a:pPr algn="ctr">
              <a:spcBef>
                <a:spcPct val="0"/>
              </a:spcBef>
            </a:pPr>
            <a:endParaRPr lang="en-US" sz="2600" dirty="0">
              <a:solidFill>
                <a:schemeClr val="accent1">
                  <a:lumMod val="50000"/>
                </a:schemeClr>
              </a:solidFill>
              <a:sym typeface="Tufuli Arabic"/>
            </a:endParaRP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4CFFD8C8-8589-4FB6-8326-690FF91E401D}"/>
              </a:ext>
            </a:extLst>
          </p:cNvPr>
          <p:cNvSpPr txBox="1"/>
          <p:nvPr/>
        </p:nvSpPr>
        <p:spPr>
          <a:xfrm>
            <a:off x="9143594" y="6825246"/>
            <a:ext cx="6176333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sym typeface="Tufuli Arabic"/>
              </a:rPr>
              <a:t>Es aquel tiempo de trabajo que excede la jornada ordinaria. todo trabajo suplementario debe ser remunerado de acuerdo con los porcentajes de liquidación para horas extra y recargos nocturnos, dominicales y festivos.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sym typeface="TT Interphases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sym typeface="TT Interphases"/>
              </a:rPr>
              <a:t>(Art 11 Ley 2466 de 2025)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sym typeface="Tufuli Arabic"/>
            </a:endParaRPr>
          </a:p>
        </p:txBody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B2B98D81-0CC2-4E23-A8CF-2C35E439BACD}"/>
              </a:ext>
            </a:extLst>
          </p:cNvPr>
          <p:cNvSpPr/>
          <p:nvPr/>
        </p:nvSpPr>
        <p:spPr>
          <a:xfrm rot="5400000">
            <a:off x="5233186" y="-928984"/>
            <a:ext cx="7282055" cy="13411200"/>
          </a:xfrm>
          <a:custGeom>
            <a:avLst/>
            <a:gdLst/>
            <a:ahLst/>
            <a:cxnLst/>
            <a:rect l="l" t="t" r="r" b="b"/>
            <a:pathLst>
              <a:path w="2016434" h="5727636">
                <a:moveTo>
                  <a:pt x="28314" y="0"/>
                </a:moveTo>
                <a:lnTo>
                  <a:pt x="1988121" y="0"/>
                </a:lnTo>
                <a:cubicBezTo>
                  <a:pt x="1995630" y="0"/>
                  <a:pt x="2002832" y="2983"/>
                  <a:pt x="2008142" y="8293"/>
                </a:cubicBezTo>
                <a:cubicBezTo>
                  <a:pt x="2013452" y="13603"/>
                  <a:pt x="2016434" y="20804"/>
                  <a:pt x="2016434" y="28314"/>
                </a:cubicBezTo>
                <a:lnTo>
                  <a:pt x="2016434" y="5699323"/>
                </a:lnTo>
                <a:cubicBezTo>
                  <a:pt x="2016434" y="5706832"/>
                  <a:pt x="2013452" y="5714034"/>
                  <a:pt x="2008142" y="5719344"/>
                </a:cubicBezTo>
                <a:cubicBezTo>
                  <a:pt x="2002832" y="5724653"/>
                  <a:pt x="1995630" y="5727636"/>
                  <a:pt x="1988121" y="5727636"/>
                </a:cubicBezTo>
                <a:lnTo>
                  <a:pt x="28314" y="5727636"/>
                </a:lnTo>
                <a:cubicBezTo>
                  <a:pt x="20804" y="5727636"/>
                  <a:pt x="13603" y="5724653"/>
                  <a:pt x="8293" y="5719344"/>
                </a:cubicBezTo>
                <a:cubicBezTo>
                  <a:pt x="2983" y="5714034"/>
                  <a:pt x="0" y="5706832"/>
                  <a:pt x="0" y="5699323"/>
                </a:cubicBezTo>
                <a:lnTo>
                  <a:pt x="0" y="28314"/>
                </a:lnTo>
                <a:cubicBezTo>
                  <a:pt x="0" y="20804"/>
                  <a:pt x="2983" y="13603"/>
                  <a:pt x="8293" y="8293"/>
                </a:cubicBezTo>
                <a:cubicBezTo>
                  <a:pt x="13603" y="2983"/>
                  <a:pt x="20804" y="0"/>
                  <a:pt x="28314" y="0"/>
                </a:cubicBezTo>
                <a:close/>
              </a:path>
            </a:pathLst>
          </a:custGeom>
          <a:solidFill>
            <a:srgbClr val="000A1F">
              <a:alpha val="20000"/>
            </a:srgbClr>
          </a:solidFill>
        </p:spPr>
        <p:txBody>
          <a:bodyPr/>
          <a:lstStyle/>
          <a:p>
            <a:endParaRPr lang="es-CO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4B9E262-7A18-4038-842F-AFAE857FCB09}"/>
              </a:ext>
            </a:extLst>
          </p:cNvPr>
          <p:cNvSpPr txBox="1"/>
          <p:nvPr/>
        </p:nvSpPr>
        <p:spPr>
          <a:xfrm>
            <a:off x="2491065" y="3190749"/>
            <a:ext cx="617633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600" dirty="0">
                <a:solidFill>
                  <a:schemeClr val="accent1">
                    <a:lumMod val="50000"/>
                  </a:schemeClr>
                </a:solidFill>
              </a:rPr>
              <a:t>Es la remuneración que recibe el trabajador por la prestación personal de su servicio. Está constituido por el pago ordinario, fijo o variable y todo lo que recibe el trabajador como contraprestación directa del servicio que presta. </a:t>
            </a:r>
            <a:r>
              <a:rPr lang="es-ES" sz="2600" b="1" dirty="0">
                <a:solidFill>
                  <a:schemeClr val="accent1">
                    <a:lumMod val="50000"/>
                  </a:schemeClr>
                </a:solidFill>
              </a:rPr>
              <a:t>Artículos 127 a 157 del CST. </a:t>
            </a:r>
            <a:endParaRPr lang="es-CO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TextBox 11">
            <a:extLst>
              <a:ext uri="{FF2B5EF4-FFF2-40B4-BE49-F238E27FC236}">
                <a16:creationId xmlns:a16="http://schemas.microsoft.com/office/drawing/2014/main" id="{811FC601-6586-42A8-AB10-077422B57393}"/>
              </a:ext>
            </a:extLst>
          </p:cNvPr>
          <p:cNvSpPr txBox="1"/>
          <p:nvPr/>
        </p:nvSpPr>
        <p:spPr>
          <a:xfrm>
            <a:off x="9174414" y="3124067"/>
            <a:ext cx="611469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sym typeface="Tufuli Arabic"/>
              </a:rPr>
              <a:t>Es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 el Ingreso Base de Cotización, y es el valor que se utiliza para determinar los aportes a la seguridad social y los parafiscales de un empleado, El IBC varía según el salario y las novedades que tenga el trabajador, como horas extras, </a:t>
            </a:r>
            <a:r>
              <a:rPr lang="es-ES" sz="2400" b="0" i="0" dirty="0">
                <a:solidFill>
                  <a:srgbClr val="37465A"/>
                </a:solidFill>
                <a:effectLst/>
                <a:latin typeface="NunitoSans"/>
              </a:rPr>
              <a:t>comisiones, licencias, etc.                                        </a:t>
            </a:r>
            <a:r>
              <a:rPr lang="es-ES" sz="2400" b="1" i="0" dirty="0">
                <a:solidFill>
                  <a:srgbClr val="37465A"/>
                </a:solidFill>
                <a:effectLst/>
                <a:latin typeface="NunitoSans"/>
              </a:rPr>
              <a:t>Art  127 A 130 CST.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sym typeface="Tufuli Arabic"/>
            </a:endParaRPr>
          </a:p>
        </p:txBody>
      </p:sp>
    </p:spTree>
    <p:extLst>
      <p:ext uri="{BB962C8B-B14F-4D97-AF65-F5344CB8AC3E}">
        <p14:creationId xmlns:p14="http://schemas.microsoft.com/office/powerpoint/2010/main" val="63448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3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365" y="119805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48B44E2A-30C0-4109-853D-C38E28A140B9}"/>
              </a:ext>
            </a:extLst>
          </p:cNvPr>
          <p:cNvSpPr txBox="1"/>
          <p:nvPr/>
        </p:nvSpPr>
        <p:spPr>
          <a:xfrm>
            <a:off x="1034015" y="173392"/>
            <a:ext cx="15819120" cy="689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4400" b="1" kern="1200" spc="145" dirty="0">
                <a:solidFill>
                  <a:srgbClr val="DAE3F3"/>
                </a:solidFill>
                <a:effectLst/>
                <a:latin typeface="Muli Heavy"/>
                <a:ea typeface="Calibri" panose="020F0502020204030204" pitchFamily="34" charset="0"/>
                <a:cs typeface="Times New Roman" panose="02020603050405020304" pitchFamily="18" charset="0"/>
              </a:rPr>
              <a:t>COTIZACIONES Y CALCULO DE APORTES SGSS 2026.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223ED4-F1F1-45C5-96B2-33F7F3A27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901954"/>
            <a:ext cx="12268200" cy="8647929"/>
          </a:xfrm>
          <a:prstGeom prst="rect">
            <a:avLst/>
          </a:prstGeom>
        </p:spPr>
      </p:pic>
      <p:grpSp>
        <p:nvGrpSpPr>
          <p:cNvPr id="15" name="Group 3">
            <a:extLst>
              <a:ext uri="{FF2B5EF4-FFF2-40B4-BE49-F238E27FC236}">
                <a16:creationId xmlns:a16="http://schemas.microsoft.com/office/drawing/2014/main" id="{FD454DA3-DC90-4485-9E7A-D610F3B2CF63}"/>
              </a:ext>
            </a:extLst>
          </p:cNvPr>
          <p:cNvGrpSpPr/>
          <p:nvPr/>
        </p:nvGrpSpPr>
        <p:grpSpPr>
          <a:xfrm rot="5400000">
            <a:off x="4060699" y="-1098017"/>
            <a:ext cx="8578427" cy="13170574"/>
            <a:chOff x="0" y="-38100"/>
            <a:chExt cx="2016434" cy="5765737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06F1BB09-BCA9-4BA2-9956-FC255A515E58}"/>
                </a:ext>
              </a:extLst>
            </p:cNvPr>
            <p:cNvSpPr/>
            <p:nvPr/>
          </p:nvSpPr>
          <p:spPr>
            <a:xfrm>
              <a:off x="0" y="-15002"/>
              <a:ext cx="2016434" cy="5727818"/>
            </a:xfrm>
            <a:custGeom>
              <a:avLst/>
              <a:gdLst/>
              <a:ahLst/>
              <a:cxnLst/>
              <a:rect l="l" t="t" r="r" b="b"/>
              <a:pathLst>
                <a:path w="2016434" h="5727636">
                  <a:moveTo>
                    <a:pt x="28314" y="0"/>
                  </a:moveTo>
                  <a:lnTo>
                    <a:pt x="1988121" y="0"/>
                  </a:lnTo>
                  <a:cubicBezTo>
                    <a:pt x="1995630" y="0"/>
                    <a:pt x="2002832" y="2983"/>
                    <a:pt x="2008142" y="8293"/>
                  </a:cubicBezTo>
                  <a:cubicBezTo>
                    <a:pt x="2013452" y="13603"/>
                    <a:pt x="2016434" y="20804"/>
                    <a:pt x="2016434" y="28314"/>
                  </a:cubicBezTo>
                  <a:lnTo>
                    <a:pt x="2016434" y="5699323"/>
                  </a:lnTo>
                  <a:cubicBezTo>
                    <a:pt x="2016434" y="5706832"/>
                    <a:pt x="2013452" y="5714034"/>
                    <a:pt x="2008142" y="5719344"/>
                  </a:cubicBezTo>
                  <a:cubicBezTo>
                    <a:pt x="2002832" y="5724653"/>
                    <a:pt x="1995630" y="5727636"/>
                    <a:pt x="1988121" y="5727636"/>
                  </a:cubicBezTo>
                  <a:lnTo>
                    <a:pt x="28314" y="5727636"/>
                  </a:lnTo>
                  <a:cubicBezTo>
                    <a:pt x="20804" y="5727636"/>
                    <a:pt x="13603" y="5724653"/>
                    <a:pt x="8293" y="5719344"/>
                  </a:cubicBezTo>
                  <a:cubicBezTo>
                    <a:pt x="2983" y="5714034"/>
                    <a:pt x="0" y="5706832"/>
                    <a:pt x="0" y="5699323"/>
                  </a:cubicBezTo>
                  <a:lnTo>
                    <a:pt x="0" y="28314"/>
                  </a:lnTo>
                  <a:cubicBezTo>
                    <a:pt x="0" y="20804"/>
                    <a:pt x="2983" y="13603"/>
                    <a:pt x="8293" y="8293"/>
                  </a:cubicBezTo>
                  <a:cubicBezTo>
                    <a:pt x="13603" y="2983"/>
                    <a:pt x="20804" y="0"/>
                    <a:pt x="28314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FB8B3531-A1BA-4AF9-ADC9-22C9AA036A90}"/>
                </a:ext>
              </a:extLst>
            </p:cNvPr>
            <p:cNvSpPr txBox="1"/>
            <p:nvPr/>
          </p:nvSpPr>
          <p:spPr>
            <a:xfrm>
              <a:off x="0" y="-38100"/>
              <a:ext cx="2016434" cy="576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043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3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647" y="7067070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8BACADA-471D-44D7-BC8B-6226DDA09749}"/>
              </a:ext>
            </a:extLst>
          </p:cNvPr>
          <p:cNvSpPr txBox="1"/>
          <p:nvPr/>
        </p:nvSpPr>
        <p:spPr>
          <a:xfrm>
            <a:off x="461391" y="138427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FONDO DE SOLIDARIDAD PENSIONAL 2026 (FSP).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F1EAAF-AA48-4ED9-B211-D26B18704682}"/>
              </a:ext>
            </a:extLst>
          </p:cNvPr>
          <p:cNvSpPr txBox="1"/>
          <p:nvPr/>
        </p:nvSpPr>
        <p:spPr>
          <a:xfrm>
            <a:off x="2276475" y="4175948"/>
            <a:ext cx="12169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144" dirty="0">
                <a:solidFill>
                  <a:schemeClr val="accent6">
                    <a:lumMod val="60000"/>
                    <a:lumOff val="40000"/>
                  </a:schemeClr>
                </a:solidFill>
                <a:latin typeface="Muli Heavy"/>
                <a:sym typeface="Guerrilla"/>
              </a:rPr>
              <a:t>REGIMEN DE TRANSICION (Art 25 LEY 100/1993).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41DE1A-D254-43EF-991E-9988F7E10F6C}"/>
              </a:ext>
            </a:extLst>
          </p:cNvPr>
          <p:cNvSpPr txBox="1"/>
          <p:nvPr/>
        </p:nvSpPr>
        <p:spPr>
          <a:xfrm>
            <a:off x="2276475" y="6897989"/>
            <a:ext cx="12169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144" dirty="0">
                <a:solidFill>
                  <a:schemeClr val="accent6">
                    <a:lumMod val="60000"/>
                    <a:lumOff val="40000"/>
                  </a:schemeClr>
                </a:solidFill>
                <a:latin typeface="Muli Heavy"/>
                <a:sym typeface="Guerrilla"/>
              </a:rPr>
              <a:t>REFORMA PENSIONAL(Art 20 LEY 2381/2024).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1DDF311C-39B9-4DA9-A6D1-1DD461F71EC2}"/>
              </a:ext>
            </a:extLst>
          </p:cNvPr>
          <p:cNvSpPr txBox="1"/>
          <p:nvPr/>
        </p:nvSpPr>
        <p:spPr>
          <a:xfrm>
            <a:off x="873007" y="1121880"/>
            <a:ext cx="15517464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</a:pPr>
            <a:r>
              <a:rPr lang="es-CO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 una cuenta especial adscrita al Ministerio de Protección Social,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destinada a subsidiar las cotizaciones para pensiones de los grupos de población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que por sus características y condiciones socioeconómicas no tienen acceso a los Sistemas de Seguridad Social, así como el otorgamiento de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subsidios económicos para la protección de las personas en estado de indigencia o de pobreza extrema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Tiene dos Subcuentas: Una de solidaridad  y otra de Subsistema.</a:t>
            </a:r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6AC7EC-5D42-4E3D-80E9-4B8F95F60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722549"/>
            <a:ext cx="10722503" cy="20859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23E3D6-B51D-4FAB-995A-B9F2A6C09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2759" y="7592227"/>
            <a:ext cx="10743223" cy="1790700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D94902FB-BA34-4476-85BD-BACBDB6081F4}"/>
              </a:ext>
            </a:extLst>
          </p:cNvPr>
          <p:cNvSpPr/>
          <p:nvPr/>
        </p:nvSpPr>
        <p:spPr>
          <a:xfrm rot="5400000">
            <a:off x="5897700" y="1212282"/>
            <a:ext cx="4920351" cy="11734801"/>
          </a:xfrm>
          <a:custGeom>
            <a:avLst/>
            <a:gdLst/>
            <a:ahLst/>
            <a:cxnLst/>
            <a:rect l="l" t="t" r="r" b="b"/>
            <a:pathLst>
              <a:path w="2016434" h="5727636">
                <a:moveTo>
                  <a:pt x="28314" y="0"/>
                </a:moveTo>
                <a:lnTo>
                  <a:pt x="1988121" y="0"/>
                </a:lnTo>
                <a:cubicBezTo>
                  <a:pt x="1995630" y="0"/>
                  <a:pt x="2002832" y="2983"/>
                  <a:pt x="2008142" y="8293"/>
                </a:cubicBezTo>
                <a:cubicBezTo>
                  <a:pt x="2013452" y="13603"/>
                  <a:pt x="2016434" y="20804"/>
                  <a:pt x="2016434" y="28314"/>
                </a:cubicBezTo>
                <a:lnTo>
                  <a:pt x="2016434" y="5699323"/>
                </a:lnTo>
                <a:cubicBezTo>
                  <a:pt x="2016434" y="5706832"/>
                  <a:pt x="2013452" y="5714034"/>
                  <a:pt x="2008142" y="5719344"/>
                </a:cubicBezTo>
                <a:cubicBezTo>
                  <a:pt x="2002832" y="5724653"/>
                  <a:pt x="1995630" y="5727636"/>
                  <a:pt x="1988121" y="5727636"/>
                </a:cubicBezTo>
                <a:lnTo>
                  <a:pt x="28314" y="5727636"/>
                </a:lnTo>
                <a:cubicBezTo>
                  <a:pt x="20804" y="5727636"/>
                  <a:pt x="13603" y="5724653"/>
                  <a:pt x="8293" y="5719344"/>
                </a:cubicBezTo>
                <a:cubicBezTo>
                  <a:pt x="2983" y="5714034"/>
                  <a:pt x="0" y="5706832"/>
                  <a:pt x="0" y="5699323"/>
                </a:cubicBezTo>
                <a:lnTo>
                  <a:pt x="0" y="28314"/>
                </a:lnTo>
                <a:cubicBezTo>
                  <a:pt x="0" y="20804"/>
                  <a:pt x="2983" y="13603"/>
                  <a:pt x="8293" y="8293"/>
                </a:cubicBezTo>
                <a:cubicBezTo>
                  <a:pt x="13603" y="2983"/>
                  <a:pt x="20804" y="0"/>
                  <a:pt x="28314" y="0"/>
                </a:cubicBezTo>
                <a:close/>
              </a:path>
            </a:pathLst>
          </a:custGeom>
          <a:solidFill>
            <a:srgbClr val="000A1F">
              <a:alpha val="20000"/>
            </a:srgbClr>
          </a:solidFill>
        </p:spPr>
      </p:sp>
    </p:spTree>
    <p:extLst>
      <p:ext uri="{BB962C8B-B14F-4D97-AF65-F5344CB8AC3E}">
        <p14:creationId xmlns:p14="http://schemas.microsoft.com/office/powerpoint/2010/main" val="190402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3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8BACADA-471D-44D7-BC8B-6226DDA09749}"/>
              </a:ext>
            </a:extLst>
          </p:cNvPr>
          <p:cNvSpPr txBox="1"/>
          <p:nvPr/>
        </p:nvSpPr>
        <p:spPr>
          <a:xfrm>
            <a:off x="680163" y="454968"/>
            <a:ext cx="15819159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HORAS EXTRAS, RECARGOS,                            DOMINICALES Y FESTIVOS.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E2224B-5166-4BC9-837B-CA2807733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2242" y="4799073"/>
            <a:ext cx="13335000" cy="46767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E9BF42B-4F95-4A45-AC69-003249C9C392}"/>
              </a:ext>
            </a:extLst>
          </p:cNvPr>
          <p:cNvSpPr txBox="1"/>
          <p:nvPr/>
        </p:nvSpPr>
        <p:spPr>
          <a:xfrm>
            <a:off x="88372" y="1954925"/>
            <a:ext cx="1606117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 trabajo Suplementario de acuerdo Art 159 CST o de horas extras, es aquel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tiempo de trabajo que excede la jornada ordinaria establecida para un trabajador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Todo trabajo suplementario debe ser remunerado de acuerdo con los porcentajes de liquidación para horas extra y recargos nocturnos, dominicales y festivos, de conformidad con los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 168 y Art </a:t>
            </a:r>
            <a:r>
              <a:rPr lang="en-U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14 Ley 2466/2025 Modifíquese  Art 179 CST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179 del CST.</a:t>
            </a:r>
            <a:endParaRPr lang="es-CO" sz="3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41DDB2D6-B3FD-4231-9963-777E752B1039}"/>
              </a:ext>
            </a:extLst>
          </p:cNvPr>
          <p:cNvGrpSpPr/>
          <p:nvPr/>
        </p:nvGrpSpPr>
        <p:grpSpPr>
          <a:xfrm rot="5400000">
            <a:off x="6326466" y="234154"/>
            <a:ext cx="4785258" cy="13643671"/>
            <a:chOff x="0" y="-38100"/>
            <a:chExt cx="2016434" cy="5765737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EA34C198-848C-41B7-84AD-C15A7A3D41C7}"/>
                </a:ext>
              </a:extLst>
            </p:cNvPr>
            <p:cNvSpPr/>
            <p:nvPr/>
          </p:nvSpPr>
          <p:spPr>
            <a:xfrm>
              <a:off x="0" y="-15002"/>
              <a:ext cx="2016434" cy="5727818"/>
            </a:xfrm>
            <a:custGeom>
              <a:avLst/>
              <a:gdLst/>
              <a:ahLst/>
              <a:cxnLst/>
              <a:rect l="l" t="t" r="r" b="b"/>
              <a:pathLst>
                <a:path w="2016434" h="5727636">
                  <a:moveTo>
                    <a:pt x="28314" y="0"/>
                  </a:moveTo>
                  <a:lnTo>
                    <a:pt x="1988121" y="0"/>
                  </a:lnTo>
                  <a:cubicBezTo>
                    <a:pt x="1995630" y="0"/>
                    <a:pt x="2002832" y="2983"/>
                    <a:pt x="2008142" y="8293"/>
                  </a:cubicBezTo>
                  <a:cubicBezTo>
                    <a:pt x="2013452" y="13603"/>
                    <a:pt x="2016434" y="20804"/>
                    <a:pt x="2016434" y="28314"/>
                  </a:cubicBezTo>
                  <a:lnTo>
                    <a:pt x="2016434" y="5699323"/>
                  </a:lnTo>
                  <a:cubicBezTo>
                    <a:pt x="2016434" y="5706832"/>
                    <a:pt x="2013452" y="5714034"/>
                    <a:pt x="2008142" y="5719344"/>
                  </a:cubicBezTo>
                  <a:cubicBezTo>
                    <a:pt x="2002832" y="5724653"/>
                    <a:pt x="1995630" y="5727636"/>
                    <a:pt x="1988121" y="5727636"/>
                  </a:cubicBezTo>
                  <a:lnTo>
                    <a:pt x="28314" y="5727636"/>
                  </a:lnTo>
                  <a:cubicBezTo>
                    <a:pt x="20804" y="5727636"/>
                    <a:pt x="13603" y="5724653"/>
                    <a:pt x="8293" y="5719344"/>
                  </a:cubicBezTo>
                  <a:cubicBezTo>
                    <a:pt x="2983" y="5714034"/>
                    <a:pt x="0" y="5706832"/>
                    <a:pt x="0" y="5699323"/>
                  </a:cubicBezTo>
                  <a:lnTo>
                    <a:pt x="0" y="28314"/>
                  </a:lnTo>
                  <a:cubicBezTo>
                    <a:pt x="0" y="20804"/>
                    <a:pt x="2983" y="13603"/>
                    <a:pt x="8293" y="8293"/>
                  </a:cubicBezTo>
                  <a:cubicBezTo>
                    <a:pt x="13603" y="2983"/>
                    <a:pt x="20804" y="0"/>
                    <a:pt x="28314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51AB5909-0CA9-4625-94C0-8B61CAE0CAC4}"/>
                </a:ext>
              </a:extLst>
            </p:cNvPr>
            <p:cNvSpPr txBox="1"/>
            <p:nvPr/>
          </p:nvSpPr>
          <p:spPr>
            <a:xfrm>
              <a:off x="0" y="-38100"/>
              <a:ext cx="2016434" cy="576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408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54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5BC4946-86E8-4CC7-99D8-5A51C3481115}"/>
              </a:ext>
            </a:extLst>
          </p:cNvPr>
          <p:cNvSpPr txBox="1"/>
          <p:nvPr/>
        </p:nvSpPr>
        <p:spPr>
          <a:xfrm>
            <a:off x="461263" y="124846"/>
            <a:ext cx="1751013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PRESTACIONES SOCIALES Y </a:t>
            </a:r>
          </a:p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OBLIGACIONES LABORALES .</a:t>
            </a: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022F950D-E55E-476F-8DF5-09AECEE795A7}"/>
              </a:ext>
            </a:extLst>
          </p:cNvPr>
          <p:cNvSpPr txBox="1"/>
          <p:nvPr/>
        </p:nvSpPr>
        <p:spPr>
          <a:xfrm>
            <a:off x="372889" y="1652855"/>
            <a:ext cx="14797711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</a:pPr>
            <a:r>
              <a:rPr lang="es-CO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Son beneficios económicos laborales obligatorios que los empleadores deben reconocer a sus trabajadores, </a:t>
            </a: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para garantizar su bienestar y estabilidad financiera</a:t>
            </a:r>
            <a:r>
              <a:rPr lang="es-CO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La base para liquidar estas prestaciones incluye el salario básico, horas extras, recargos nocturnos y comisiones. (Normatividad Vigente CST)</a:t>
            </a:r>
          </a:p>
        </p:txBody>
      </p:sp>
      <p:grpSp>
        <p:nvGrpSpPr>
          <p:cNvPr id="42" name="Group 3">
            <a:extLst>
              <a:ext uri="{FF2B5EF4-FFF2-40B4-BE49-F238E27FC236}">
                <a16:creationId xmlns:a16="http://schemas.microsoft.com/office/drawing/2014/main" id="{DD335869-D502-4E2D-BC28-CA3C8576C019}"/>
              </a:ext>
            </a:extLst>
          </p:cNvPr>
          <p:cNvGrpSpPr/>
          <p:nvPr/>
        </p:nvGrpSpPr>
        <p:grpSpPr>
          <a:xfrm rot="2206218">
            <a:off x="6759413" y="4324019"/>
            <a:ext cx="948925" cy="948925"/>
            <a:chOff x="0" y="0"/>
            <a:chExt cx="812800" cy="812800"/>
          </a:xfrm>
        </p:grpSpPr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4D59C32D-DC18-4E53-93E4-3C5BD44485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494FC904-BD03-4F31-A2CF-2C136991689A}"/>
                </a:ext>
              </a:extLst>
            </p:cNvPr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:a16="http://schemas.microsoft.com/office/drawing/2014/main" id="{7DED6ED0-B3E4-4172-9742-62AA7BD3902F}"/>
              </a:ext>
            </a:extLst>
          </p:cNvPr>
          <p:cNvGrpSpPr/>
          <p:nvPr/>
        </p:nvGrpSpPr>
        <p:grpSpPr>
          <a:xfrm>
            <a:off x="5999928" y="6145076"/>
            <a:ext cx="948925" cy="948925"/>
            <a:chOff x="0" y="0"/>
            <a:chExt cx="812800" cy="812800"/>
          </a:xfrm>
        </p:grpSpPr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F5B000F6-79FA-4583-BB13-08D4573018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17">
              <a:extLst>
                <a:ext uri="{FF2B5EF4-FFF2-40B4-BE49-F238E27FC236}">
                  <a16:creationId xmlns:a16="http://schemas.microsoft.com/office/drawing/2014/main" id="{CD488293-09D6-427D-8027-C77DA3929424}"/>
                </a:ext>
              </a:extLst>
            </p:cNvPr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49" name="Group 35">
            <a:extLst>
              <a:ext uri="{FF2B5EF4-FFF2-40B4-BE49-F238E27FC236}">
                <a16:creationId xmlns:a16="http://schemas.microsoft.com/office/drawing/2014/main" id="{1BB07476-BDAC-487A-88FB-6C22051C8960}"/>
              </a:ext>
            </a:extLst>
          </p:cNvPr>
          <p:cNvGrpSpPr/>
          <p:nvPr/>
        </p:nvGrpSpPr>
        <p:grpSpPr>
          <a:xfrm>
            <a:off x="1058078" y="6081981"/>
            <a:ext cx="3605740" cy="607982"/>
            <a:chOff x="0" y="0"/>
            <a:chExt cx="2410223" cy="406400"/>
          </a:xfrm>
        </p:grpSpPr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C6DA92-DE0D-41A8-A2B6-639717097358}"/>
                </a:ext>
              </a:extLst>
            </p:cNvPr>
            <p:cNvSpPr/>
            <p:nvPr/>
          </p:nvSpPr>
          <p:spPr>
            <a:xfrm>
              <a:off x="0" y="0"/>
              <a:ext cx="2410223" cy="406400"/>
            </a:xfrm>
            <a:custGeom>
              <a:avLst/>
              <a:gdLst/>
              <a:ahLst/>
              <a:cxnLst/>
              <a:rect l="l" t="t" r="r" b="b"/>
              <a:pathLst>
                <a:path w="2410223" h="406400">
                  <a:moveTo>
                    <a:pt x="2207023" y="0"/>
                  </a:moveTo>
                  <a:cubicBezTo>
                    <a:pt x="2319247" y="0"/>
                    <a:pt x="2410223" y="90976"/>
                    <a:pt x="2410223" y="203200"/>
                  </a:cubicBezTo>
                  <a:cubicBezTo>
                    <a:pt x="2410223" y="315424"/>
                    <a:pt x="2319247" y="406400"/>
                    <a:pt x="22070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F3377744-3EAC-4ED4-96A6-3DA2B486814A}"/>
                </a:ext>
              </a:extLst>
            </p:cNvPr>
            <p:cNvSpPr txBox="1"/>
            <p:nvPr/>
          </p:nvSpPr>
          <p:spPr>
            <a:xfrm>
              <a:off x="0" y="-28575"/>
              <a:ext cx="241022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4"/>
                </a:lnSpc>
              </a:pPr>
              <a:endParaRPr/>
            </a:p>
          </p:txBody>
        </p:sp>
      </p:grpSp>
      <p:sp>
        <p:nvSpPr>
          <p:cNvPr id="52" name="TextBox 38">
            <a:extLst>
              <a:ext uri="{FF2B5EF4-FFF2-40B4-BE49-F238E27FC236}">
                <a16:creationId xmlns:a16="http://schemas.microsoft.com/office/drawing/2014/main" id="{B9F69BF4-A9BE-4237-8EC1-5CD5EDE85D7B}"/>
              </a:ext>
            </a:extLst>
          </p:cNvPr>
          <p:cNvSpPr txBox="1"/>
          <p:nvPr/>
        </p:nvSpPr>
        <p:spPr>
          <a:xfrm>
            <a:off x="1270167" y="6159742"/>
            <a:ext cx="3251788" cy="38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1"/>
              </a:lnSpc>
              <a:spcBef>
                <a:spcPct val="0"/>
              </a:spcBef>
            </a:pPr>
            <a:r>
              <a:rPr lang="en-US" sz="2293" b="1" dirty="0">
                <a:solidFill>
                  <a:schemeClr val="accent1">
                    <a:lumMod val="50000"/>
                  </a:schemeClr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INTERES CESANTIAS</a:t>
            </a:r>
          </a:p>
        </p:txBody>
      </p:sp>
      <p:grpSp>
        <p:nvGrpSpPr>
          <p:cNvPr id="53" name="Group 44">
            <a:extLst>
              <a:ext uri="{FF2B5EF4-FFF2-40B4-BE49-F238E27FC236}">
                <a16:creationId xmlns:a16="http://schemas.microsoft.com/office/drawing/2014/main" id="{BDEFED6E-867A-4A1A-8FA2-8AC6469E86FE}"/>
              </a:ext>
            </a:extLst>
          </p:cNvPr>
          <p:cNvGrpSpPr/>
          <p:nvPr/>
        </p:nvGrpSpPr>
        <p:grpSpPr>
          <a:xfrm>
            <a:off x="2133600" y="4040162"/>
            <a:ext cx="3605740" cy="607982"/>
            <a:chOff x="0" y="0"/>
            <a:chExt cx="2410223" cy="406400"/>
          </a:xfrm>
        </p:grpSpPr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2BF4EAC7-2457-4AF9-AC66-449CFA18D60C}"/>
                </a:ext>
              </a:extLst>
            </p:cNvPr>
            <p:cNvSpPr/>
            <p:nvPr/>
          </p:nvSpPr>
          <p:spPr>
            <a:xfrm>
              <a:off x="0" y="0"/>
              <a:ext cx="2410223" cy="406400"/>
            </a:xfrm>
            <a:custGeom>
              <a:avLst/>
              <a:gdLst/>
              <a:ahLst/>
              <a:cxnLst/>
              <a:rect l="l" t="t" r="r" b="b"/>
              <a:pathLst>
                <a:path w="2410223" h="406400">
                  <a:moveTo>
                    <a:pt x="2207023" y="0"/>
                  </a:moveTo>
                  <a:cubicBezTo>
                    <a:pt x="2319247" y="0"/>
                    <a:pt x="2410223" y="90976"/>
                    <a:pt x="2410223" y="203200"/>
                  </a:cubicBezTo>
                  <a:cubicBezTo>
                    <a:pt x="2410223" y="315424"/>
                    <a:pt x="2319247" y="406400"/>
                    <a:pt x="22070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46">
              <a:extLst>
                <a:ext uri="{FF2B5EF4-FFF2-40B4-BE49-F238E27FC236}">
                  <a16:creationId xmlns:a16="http://schemas.microsoft.com/office/drawing/2014/main" id="{75E485AC-A0C8-4020-AD30-35F8FBA32425}"/>
                </a:ext>
              </a:extLst>
            </p:cNvPr>
            <p:cNvSpPr txBox="1"/>
            <p:nvPr/>
          </p:nvSpPr>
          <p:spPr>
            <a:xfrm>
              <a:off x="0" y="-28575"/>
              <a:ext cx="241022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4"/>
                </a:lnSpc>
              </a:pPr>
              <a:endParaRPr/>
            </a:p>
          </p:txBody>
        </p:sp>
      </p:grpSp>
      <p:sp>
        <p:nvSpPr>
          <p:cNvPr id="56" name="TextBox 47">
            <a:extLst>
              <a:ext uri="{FF2B5EF4-FFF2-40B4-BE49-F238E27FC236}">
                <a16:creationId xmlns:a16="http://schemas.microsoft.com/office/drawing/2014/main" id="{79951A73-A45D-429C-B8E7-737C6227F492}"/>
              </a:ext>
            </a:extLst>
          </p:cNvPr>
          <p:cNvSpPr txBox="1"/>
          <p:nvPr/>
        </p:nvSpPr>
        <p:spPr>
          <a:xfrm>
            <a:off x="2345689" y="4117923"/>
            <a:ext cx="3251788" cy="38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1"/>
              </a:lnSpc>
              <a:spcBef>
                <a:spcPct val="0"/>
              </a:spcBef>
            </a:pPr>
            <a:r>
              <a:rPr lang="en-US" sz="2293" b="1" dirty="0">
                <a:solidFill>
                  <a:schemeClr val="accent1">
                    <a:lumMod val="50000"/>
                  </a:schemeClr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AUXILIO CESANTIAS</a:t>
            </a:r>
          </a:p>
        </p:txBody>
      </p:sp>
      <p:grpSp>
        <p:nvGrpSpPr>
          <p:cNvPr id="57" name="Group 6">
            <a:extLst>
              <a:ext uri="{FF2B5EF4-FFF2-40B4-BE49-F238E27FC236}">
                <a16:creationId xmlns:a16="http://schemas.microsoft.com/office/drawing/2014/main" id="{6B40085B-DFA4-4769-863D-70F20F315A4B}"/>
              </a:ext>
            </a:extLst>
          </p:cNvPr>
          <p:cNvGrpSpPr/>
          <p:nvPr/>
        </p:nvGrpSpPr>
        <p:grpSpPr>
          <a:xfrm rot="-2207999">
            <a:off x="6744374" y="7829894"/>
            <a:ext cx="948925" cy="948925"/>
            <a:chOff x="0" y="0"/>
            <a:chExt cx="812800" cy="812800"/>
          </a:xfrm>
        </p:grpSpPr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422AE89B-0BE2-4133-8EFB-5118135CB0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9" name="TextBox 8">
              <a:extLst>
                <a:ext uri="{FF2B5EF4-FFF2-40B4-BE49-F238E27FC236}">
                  <a16:creationId xmlns:a16="http://schemas.microsoft.com/office/drawing/2014/main" id="{8106FCA7-D35B-4C40-BD43-D0D791F9D6B6}"/>
                </a:ext>
              </a:extLst>
            </p:cNvPr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60" name="Group 26">
            <a:extLst>
              <a:ext uri="{FF2B5EF4-FFF2-40B4-BE49-F238E27FC236}">
                <a16:creationId xmlns:a16="http://schemas.microsoft.com/office/drawing/2014/main" id="{3D8B68A3-3A25-4096-AD61-0475087C32D0}"/>
              </a:ext>
            </a:extLst>
          </p:cNvPr>
          <p:cNvGrpSpPr/>
          <p:nvPr/>
        </p:nvGrpSpPr>
        <p:grpSpPr>
          <a:xfrm>
            <a:off x="2133600" y="8238507"/>
            <a:ext cx="3605740" cy="607982"/>
            <a:chOff x="0" y="0"/>
            <a:chExt cx="2410223" cy="406400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D7F2AF5A-132D-40D4-BCC6-24C0B7DED3D3}"/>
                </a:ext>
              </a:extLst>
            </p:cNvPr>
            <p:cNvSpPr/>
            <p:nvPr/>
          </p:nvSpPr>
          <p:spPr>
            <a:xfrm>
              <a:off x="0" y="0"/>
              <a:ext cx="2410223" cy="406400"/>
            </a:xfrm>
            <a:custGeom>
              <a:avLst/>
              <a:gdLst/>
              <a:ahLst/>
              <a:cxnLst/>
              <a:rect l="l" t="t" r="r" b="b"/>
              <a:pathLst>
                <a:path w="2410223" h="406400">
                  <a:moveTo>
                    <a:pt x="2207023" y="0"/>
                  </a:moveTo>
                  <a:cubicBezTo>
                    <a:pt x="2319247" y="0"/>
                    <a:pt x="2410223" y="90976"/>
                    <a:pt x="2410223" y="203200"/>
                  </a:cubicBezTo>
                  <a:cubicBezTo>
                    <a:pt x="2410223" y="315424"/>
                    <a:pt x="2319247" y="406400"/>
                    <a:pt x="22070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id="{3943E001-B10E-48ED-A75D-104417C11EB6}"/>
                </a:ext>
              </a:extLst>
            </p:cNvPr>
            <p:cNvSpPr txBox="1"/>
            <p:nvPr/>
          </p:nvSpPr>
          <p:spPr>
            <a:xfrm>
              <a:off x="0" y="-28575"/>
              <a:ext cx="241022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4"/>
                </a:lnSpc>
              </a:pPr>
              <a:endParaRPr/>
            </a:p>
          </p:txBody>
        </p:sp>
      </p:grpSp>
      <p:sp>
        <p:nvSpPr>
          <p:cNvPr id="63" name="TextBox 29">
            <a:extLst>
              <a:ext uri="{FF2B5EF4-FFF2-40B4-BE49-F238E27FC236}">
                <a16:creationId xmlns:a16="http://schemas.microsoft.com/office/drawing/2014/main" id="{1A6A3ED0-854C-4E95-B45D-95C8B17F500E}"/>
              </a:ext>
            </a:extLst>
          </p:cNvPr>
          <p:cNvSpPr txBox="1"/>
          <p:nvPr/>
        </p:nvSpPr>
        <p:spPr>
          <a:xfrm>
            <a:off x="2345689" y="8316268"/>
            <a:ext cx="3251788" cy="38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1"/>
              </a:lnSpc>
              <a:spcBef>
                <a:spcPct val="0"/>
              </a:spcBef>
            </a:pPr>
            <a:r>
              <a:rPr lang="en-US" sz="2293" b="1" dirty="0">
                <a:solidFill>
                  <a:schemeClr val="accent1">
                    <a:lumMod val="50000"/>
                  </a:schemeClr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PRIMA DE SERVICIOS</a:t>
            </a:r>
          </a:p>
        </p:txBody>
      </p:sp>
      <p:grpSp>
        <p:nvGrpSpPr>
          <p:cNvPr id="64" name="Group 12">
            <a:extLst>
              <a:ext uri="{FF2B5EF4-FFF2-40B4-BE49-F238E27FC236}">
                <a16:creationId xmlns:a16="http://schemas.microsoft.com/office/drawing/2014/main" id="{3EAE461B-F182-4A55-A05D-3E9D874A6DC9}"/>
              </a:ext>
            </a:extLst>
          </p:cNvPr>
          <p:cNvGrpSpPr/>
          <p:nvPr/>
        </p:nvGrpSpPr>
        <p:grpSpPr>
          <a:xfrm rot="8592000">
            <a:off x="10615808" y="4250668"/>
            <a:ext cx="948925" cy="948925"/>
            <a:chOff x="0" y="0"/>
            <a:chExt cx="812800" cy="812800"/>
          </a:xfrm>
        </p:grpSpPr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FF3AC996-B2D1-4814-9D79-5AFCE1FDD8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6" name="TextBox 14">
              <a:extLst>
                <a:ext uri="{FF2B5EF4-FFF2-40B4-BE49-F238E27FC236}">
                  <a16:creationId xmlns:a16="http://schemas.microsoft.com/office/drawing/2014/main" id="{7918AF20-35D9-4451-9C13-B6D7ECA49EF6}"/>
                </a:ext>
              </a:extLst>
            </p:cNvPr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67" name="Group 18">
            <a:extLst>
              <a:ext uri="{FF2B5EF4-FFF2-40B4-BE49-F238E27FC236}">
                <a16:creationId xmlns:a16="http://schemas.microsoft.com/office/drawing/2014/main" id="{ECE107DF-0289-4E2E-8887-2551F6AC6086}"/>
              </a:ext>
            </a:extLst>
          </p:cNvPr>
          <p:cNvGrpSpPr/>
          <p:nvPr/>
        </p:nvGrpSpPr>
        <p:grpSpPr>
          <a:xfrm rot="-10800000">
            <a:off x="11543961" y="6152166"/>
            <a:ext cx="948925" cy="948925"/>
            <a:chOff x="0" y="0"/>
            <a:chExt cx="812800" cy="812800"/>
          </a:xfrm>
        </p:grpSpPr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45178FF6-C0FE-49F4-8A9A-F4D1A5D304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9" name="TextBox 20">
              <a:extLst>
                <a:ext uri="{FF2B5EF4-FFF2-40B4-BE49-F238E27FC236}">
                  <a16:creationId xmlns:a16="http://schemas.microsoft.com/office/drawing/2014/main" id="{A2F7E9EE-26CE-438E-B5BF-72937DE33C05}"/>
                </a:ext>
              </a:extLst>
            </p:cNvPr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71" name="Group 39">
            <a:extLst>
              <a:ext uri="{FF2B5EF4-FFF2-40B4-BE49-F238E27FC236}">
                <a16:creationId xmlns:a16="http://schemas.microsoft.com/office/drawing/2014/main" id="{2927498F-0295-452A-9065-EEA743755E60}"/>
              </a:ext>
            </a:extLst>
          </p:cNvPr>
          <p:cNvGrpSpPr/>
          <p:nvPr/>
        </p:nvGrpSpPr>
        <p:grpSpPr>
          <a:xfrm>
            <a:off x="13665730" y="6271175"/>
            <a:ext cx="3605740" cy="607982"/>
            <a:chOff x="0" y="0"/>
            <a:chExt cx="2410223" cy="406400"/>
          </a:xfrm>
        </p:grpSpPr>
        <p:sp>
          <p:nvSpPr>
            <p:cNvPr id="72" name="Freeform 40">
              <a:extLst>
                <a:ext uri="{FF2B5EF4-FFF2-40B4-BE49-F238E27FC236}">
                  <a16:creationId xmlns:a16="http://schemas.microsoft.com/office/drawing/2014/main" id="{2A8C1C10-35F6-4D55-8E14-CFFF246D4965}"/>
                </a:ext>
              </a:extLst>
            </p:cNvPr>
            <p:cNvSpPr/>
            <p:nvPr/>
          </p:nvSpPr>
          <p:spPr>
            <a:xfrm>
              <a:off x="0" y="0"/>
              <a:ext cx="2410223" cy="406400"/>
            </a:xfrm>
            <a:custGeom>
              <a:avLst/>
              <a:gdLst/>
              <a:ahLst/>
              <a:cxnLst/>
              <a:rect l="l" t="t" r="r" b="b"/>
              <a:pathLst>
                <a:path w="2410223" h="406400">
                  <a:moveTo>
                    <a:pt x="2207023" y="0"/>
                  </a:moveTo>
                  <a:cubicBezTo>
                    <a:pt x="2319247" y="0"/>
                    <a:pt x="2410223" y="90976"/>
                    <a:pt x="2410223" y="203200"/>
                  </a:cubicBezTo>
                  <a:cubicBezTo>
                    <a:pt x="2410223" y="315424"/>
                    <a:pt x="2319247" y="406400"/>
                    <a:pt x="22070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TextBox 41">
              <a:extLst>
                <a:ext uri="{FF2B5EF4-FFF2-40B4-BE49-F238E27FC236}">
                  <a16:creationId xmlns:a16="http://schemas.microsoft.com/office/drawing/2014/main" id="{8CDDB788-151C-41B8-93A0-3E0FC2488194}"/>
                </a:ext>
              </a:extLst>
            </p:cNvPr>
            <p:cNvSpPr txBox="1"/>
            <p:nvPr/>
          </p:nvSpPr>
          <p:spPr>
            <a:xfrm>
              <a:off x="0" y="-28575"/>
              <a:ext cx="241022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4"/>
                </a:lnSpc>
              </a:pPr>
              <a:endParaRPr/>
            </a:p>
          </p:txBody>
        </p:sp>
      </p:grpSp>
      <p:sp>
        <p:nvSpPr>
          <p:cNvPr id="74" name="TextBox 42">
            <a:extLst>
              <a:ext uri="{FF2B5EF4-FFF2-40B4-BE49-F238E27FC236}">
                <a16:creationId xmlns:a16="http://schemas.microsoft.com/office/drawing/2014/main" id="{2343528E-9170-44AD-ABEE-041C4F35B9B7}"/>
              </a:ext>
            </a:extLst>
          </p:cNvPr>
          <p:cNvSpPr txBox="1"/>
          <p:nvPr/>
        </p:nvSpPr>
        <p:spPr>
          <a:xfrm>
            <a:off x="13877818" y="6348936"/>
            <a:ext cx="3251788" cy="37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1"/>
              </a:lnSpc>
              <a:spcBef>
                <a:spcPct val="0"/>
              </a:spcBef>
            </a:pPr>
            <a:r>
              <a:rPr lang="en-US" sz="2293" b="1" dirty="0">
                <a:solidFill>
                  <a:schemeClr val="accent1">
                    <a:lumMod val="50000"/>
                  </a:schemeClr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AUXILIO TRANSPORTE</a:t>
            </a:r>
          </a:p>
        </p:txBody>
      </p:sp>
      <p:grpSp>
        <p:nvGrpSpPr>
          <p:cNvPr id="75" name="Group 48">
            <a:extLst>
              <a:ext uri="{FF2B5EF4-FFF2-40B4-BE49-F238E27FC236}">
                <a16:creationId xmlns:a16="http://schemas.microsoft.com/office/drawing/2014/main" id="{D92C6286-344D-4A42-9DE8-7221E865B33C}"/>
              </a:ext>
            </a:extLst>
          </p:cNvPr>
          <p:cNvGrpSpPr/>
          <p:nvPr/>
        </p:nvGrpSpPr>
        <p:grpSpPr>
          <a:xfrm>
            <a:off x="12751415" y="4040162"/>
            <a:ext cx="3605740" cy="607982"/>
            <a:chOff x="0" y="0"/>
            <a:chExt cx="2410223" cy="406400"/>
          </a:xfrm>
        </p:grpSpPr>
        <p:sp>
          <p:nvSpPr>
            <p:cNvPr id="76" name="Freeform 49">
              <a:extLst>
                <a:ext uri="{FF2B5EF4-FFF2-40B4-BE49-F238E27FC236}">
                  <a16:creationId xmlns:a16="http://schemas.microsoft.com/office/drawing/2014/main" id="{48B7F896-E2E3-4AE4-A244-76BCDCA6FC0E}"/>
                </a:ext>
              </a:extLst>
            </p:cNvPr>
            <p:cNvSpPr/>
            <p:nvPr/>
          </p:nvSpPr>
          <p:spPr>
            <a:xfrm>
              <a:off x="0" y="0"/>
              <a:ext cx="2410223" cy="406400"/>
            </a:xfrm>
            <a:custGeom>
              <a:avLst/>
              <a:gdLst/>
              <a:ahLst/>
              <a:cxnLst/>
              <a:rect l="l" t="t" r="r" b="b"/>
              <a:pathLst>
                <a:path w="2410223" h="406400">
                  <a:moveTo>
                    <a:pt x="2207023" y="0"/>
                  </a:moveTo>
                  <a:cubicBezTo>
                    <a:pt x="2319247" y="0"/>
                    <a:pt x="2410223" y="90976"/>
                    <a:pt x="2410223" y="203200"/>
                  </a:cubicBezTo>
                  <a:cubicBezTo>
                    <a:pt x="2410223" y="315424"/>
                    <a:pt x="2319247" y="406400"/>
                    <a:pt x="22070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7" name="TextBox 50">
              <a:extLst>
                <a:ext uri="{FF2B5EF4-FFF2-40B4-BE49-F238E27FC236}">
                  <a16:creationId xmlns:a16="http://schemas.microsoft.com/office/drawing/2014/main" id="{5670C043-CEFD-4C04-B0D6-2A2F4C207A24}"/>
                </a:ext>
              </a:extLst>
            </p:cNvPr>
            <p:cNvSpPr txBox="1"/>
            <p:nvPr/>
          </p:nvSpPr>
          <p:spPr>
            <a:xfrm>
              <a:off x="0" y="-28575"/>
              <a:ext cx="241022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4"/>
                </a:lnSpc>
              </a:pPr>
              <a:endParaRPr/>
            </a:p>
          </p:txBody>
        </p:sp>
      </p:grpSp>
      <p:sp>
        <p:nvSpPr>
          <p:cNvPr id="78" name="TextBox 51">
            <a:extLst>
              <a:ext uri="{FF2B5EF4-FFF2-40B4-BE49-F238E27FC236}">
                <a16:creationId xmlns:a16="http://schemas.microsoft.com/office/drawing/2014/main" id="{57BAE443-7888-4664-9222-7FDB4B13E42A}"/>
              </a:ext>
            </a:extLst>
          </p:cNvPr>
          <p:cNvSpPr txBox="1"/>
          <p:nvPr/>
        </p:nvSpPr>
        <p:spPr>
          <a:xfrm>
            <a:off x="12963503" y="4117923"/>
            <a:ext cx="3251788" cy="38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1"/>
              </a:lnSpc>
              <a:spcBef>
                <a:spcPct val="0"/>
              </a:spcBef>
            </a:pPr>
            <a:r>
              <a:rPr lang="en-US" sz="2293" b="1" dirty="0">
                <a:solidFill>
                  <a:schemeClr val="accent1">
                    <a:lumMod val="50000"/>
                  </a:schemeClr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VACACIONES</a:t>
            </a:r>
          </a:p>
        </p:txBody>
      </p:sp>
      <p:grpSp>
        <p:nvGrpSpPr>
          <p:cNvPr id="79" name="Group 9">
            <a:extLst>
              <a:ext uri="{FF2B5EF4-FFF2-40B4-BE49-F238E27FC236}">
                <a16:creationId xmlns:a16="http://schemas.microsoft.com/office/drawing/2014/main" id="{22394B6A-F4F2-4AE6-9D68-ED22D2218E3A}"/>
              </a:ext>
            </a:extLst>
          </p:cNvPr>
          <p:cNvGrpSpPr/>
          <p:nvPr/>
        </p:nvGrpSpPr>
        <p:grpSpPr>
          <a:xfrm rot="-8593781">
            <a:off x="10655725" y="7984772"/>
            <a:ext cx="948925" cy="948925"/>
            <a:chOff x="0" y="0"/>
            <a:chExt cx="812800" cy="812800"/>
          </a:xfrm>
        </p:grpSpPr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C0CD0E41-BDBA-4B0F-8AAE-CC482E8C73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1" name="TextBox 11">
              <a:extLst>
                <a:ext uri="{FF2B5EF4-FFF2-40B4-BE49-F238E27FC236}">
                  <a16:creationId xmlns:a16="http://schemas.microsoft.com/office/drawing/2014/main" id="{F0118031-0815-42EB-A998-A7B429225993}"/>
                </a:ext>
              </a:extLst>
            </p:cNvPr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82" name="Group 30">
            <a:extLst>
              <a:ext uri="{FF2B5EF4-FFF2-40B4-BE49-F238E27FC236}">
                <a16:creationId xmlns:a16="http://schemas.microsoft.com/office/drawing/2014/main" id="{B6C33797-47FE-4BDA-9EF5-BCAFE1B83BF8}"/>
              </a:ext>
            </a:extLst>
          </p:cNvPr>
          <p:cNvGrpSpPr/>
          <p:nvPr/>
        </p:nvGrpSpPr>
        <p:grpSpPr>
          <a:xfrm>
            <a:off x="12907264" y="8235299"/>
            <a:ext cx="3605740" cy="607982"/>
            <a:chOff x="0" y="0"/>
            <a:chExt cx="2410223" cy="406400"/>
          </a:xfrm>
        </p:grpSpPr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BA3D4206-83C8-4FAC-88EB-C015C9A81BC7}"/>
                </a:ext>
              </a:extLst>
            </p:cNvPr>
            <p:cNvSpPr/>
            <p:nvPr/>
          </p:nvSpPr>
          <p:spPr>
            <a:xfrm>
              <a:off x="0" y="0"/>
              <a:ext cx="2410223" cy="406400"/>
            </a:xfrm>
            <a:custGeom>
              <a:avLst/>
              <a:gdLst/>
              <a:ahLst/>
              <a:cxnLst/>
              <a:rect l="l" t="t" r="r" b="b"/>
              <a:pathLst>
                <a:path w="2410223" h="406400">
                  <a:moveTo>
                    <a:pt x="2207023" y="0"/>
                  </a:moveTo>
                  <a:cubicBezTo>
                    <a:pt x="2319247" y="0"/>
                    <a:pt x="2410223" y="90976"/>
                    <a:pt x="2410223" y="203200"/>
                  </a:cubicBezTo>
                  <a:cubicBezTo>
                    <a:pt x="2410223" y="315424"/>
                    <a:pt x="2319247" y="406400"/>
                    <a:pt x="22070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4" name="TextBox 32">
              <a:extLst>
                <a:ext uri="{FF2B5EF4-FFF2-40B4-BE49-F238E27FC236}">
                  <a16:creationId xmlns:a16="http://schemas.microsoft.com/office/drawing/2014/main" id="{A309CA0A-6B51-402F-968D-169EFDC82D41}"/>
                </a:ext>
              </a:extLst>
            </p:cNvPr>
            <p:cNvSpPr txBox="1"/>
            <p:nvPr/>
          </p:nvSpPr>
          <p:spPr>
            <a:xfrm>
              <a:off x="0" y="-28575"/>
              <a:ext cx="241022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4"/>
                </a:lnSpc>
              </a:pPr>
              <a:endParaRPr/>
            </a:p>
          </p:txBody>
        </p:sp>
      </p:grpSp>
      <p:sp>
        <p:nvSpPr>
          <p:cNvPr id="85" name="TextBox 33">
            <a:extLst>
              <a:ext uri="{FF2B5EF4-FFF2-40B4-BE49-F238E27FC236}">
                <a16:creationId xmlns:a16="http://schemas.microsoft.com/office/drawing/2014/main" id="{FA356E69-16E0-4846-902B-3BD61D6C0262}"/>
              </a:ext>
            </a:extLst>
          </p:cNvPr>
          <p:cNvSpPr txBox="1"/>
          <p:nvPr/>
        </p:nvSpPr>
        <p:spPr>
          <a:xfrm>
            <a:off x="13119352" y="8313060"/>
            <a:ext cx="3251788" cy="38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1"/>
              </a:lnSpc>
              <a:spcBef>
                <a:spcPct val="0"/>
              </a:spcBef>
            </a:pPr>
            <a:r>
              <a:rPr lang="en-US" sz="2293" b="1" dirty="0">
                <a:solidFill>
                  <a:schemeClr val="accent1">
                    <a:lumMod val="50000"/>
                  </a:schemeClr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DOTACION</a:t>
            </a:r>
          </a:p>
        </p:txBody>
      </p:sp>
      <p:grpSp>
        <p:nvGrpSpPr>
          <p:cNvPr id="86" name="Group 3">
            <a:extLst>
              <a:ext uri="{FF2B5EF4-FFF2-40B4-BE49-F238E27FC236}">
                <a16:creationId xmlns:a16="http://schemas.microsoft.com/office/drawing/2014/main" id="{BB4C3D25-577E-4DDC-963F-43815E96AECF}"/>
              </a:ext>
            </a:extLst>
          </p:cNvPr>
          <p:cNvGrpSpPr/>
          <p:nvPr/>
        </p:nvGrpSpPr>
        <p:grpSpPr>
          <a:xfrm rot="5400000">
            <a:off x="-4747965" y="-12631197"/>
            <a:ext cx="15430495" cy="30634498"/>
            <a:chOff x="0" y="-3930635"/>
            <a:chExt cx="3024651" cy="9658272"/>
          </a:xfrm>
        </p:grpSpPr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73E03C1C-926A-4DEE-B52F-F6B383390C47}"/>
                </a:ext>
              </a:extLst>
            </p:cNvPr>
            <p:cNvSpPr/>
            <p:nvPr/>
          </p:nvSpPr>
          <p:spPr>
            <a:xfrm>
              <a:off x="1710234" y="-3930635"/>
              <a:ext cx="1314417" cy="5727818"/>
            </a:xfrm>
            <a:custGeom>
              <a:avLst/>
              <a:gdLst/>
              <a:ahLst/>
              <a:cxnLst/>
              <a:rect l="l" t="t" r="r" b="b"/>
              <a:pathLst>
                <a:path w="2016434" h="5727636">
                  <a:moveTo>
                    <a:pt x="28314" y="0"/>
                  </a:moveTo>
                  <a:lnTo>
                    <a:pt x="1988121" y="0"/>
                  </a:lnTo>
                  <a:cubicBezTo>
                    <a:pt x="1995630" y="0"/>
                    <a:pt x="2002832" y="2983"/>
                    <a:pt x="2008142" y="8293"/>
                  </a:cubicBezTo>
                  <a:cubicBezTo>
                    <a:pt x="2013452" y="13603"/>
                    <a:pt x="2016434" y="20804"/>
                    <a:pt x="2016434" y="28314"/>
                  </a:cubicBezTo>
                  <a:lnTo>
                    <a:pt x="2016434" y="5699323"/>
                  </a:lnTo>
                  <a:cubicBezTo>
                    <a:pt x="2016434" y="5706832"/>
                    <a:pt x="2013452" y="5714034"/>
                    <a:pt x="2008142" y="5719344"/>
                  </a:cubicBezTo>
                  <a:cubicBezTo>
                    <a:pt x="2002832" y="5724653"/>
                    <a:pt x="1995630" y="5727636"/>
                    <a:pt x="1988121" y="5727636"/>
                  </a:cubicBezTo>
                  <a:lnTo>
                    <a:pt x="28314" y="5727636"/>
                  </a:lnTo>
                  <a:cubicBezTo>
                    <a:pt x="20804" y="5727636"/>
                    <a:pt x="13603" y="5724653"/>
                    <a:pt x="8293" y="5719344"/>
                  </a:cubicBezTo>
                  <a:cubicBezTo>
                    <a:pt x="2983" y="5714034"/>
                    <a:pt x="0" y="5706832"/>
                    <a:pt x="0" y="5699323"/>
                  </a:cubicBezTo>
                  <a:lnTo>
                    <a:pt x="0" y="28314"/>
                  </a:lnTo>
                  <a:cubicBezTo>
                    <a:pt x="0" y="20804"/>
                    <a:pt x="2983" y="13603"/>
                    <a:pt x="8293" y="8293"/>
                  </a:cubicBezTo>
                  <a:cubicBezTo>
                    <a:pt x="13603" y="2983"/>
                    <a:pt x="20804" y="0"/>
                    <a:pt x="28314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88" name="TextBox 5">
              <a:extLst>
                <a:ext uri="{FF2B5EF4-FFF2-40B4-BE49-F238E27FC236}">
                  <a16:creationId xmlns:a16="http://schemas.microsoft.com/office/drawing/2014/main" id="{4D6EC2E5-5B23-4B46-8F13-776C451B6126}"/>
                </a:ext>
              </a:extLst>
            </p:cNvPr>
            <p:cNvSpPr txBox="1"/>
            <p:nvPr/>
          </p:nvSpPr>
          <p:spPr>
            <a:xfrm>
              <a:off x="0" y="-38100"/>
              <a:ext cx="2016434" cy="576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596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3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972B778C-4ED2-43D0-8E2A-42317A8B9ECB}"/>
              </a:ext>
            </a:extLst>
          </p:cNvPr>
          <p:cNvSpPr txBox="1"/>
          <p:nvPr/>
        </p:nvSpPr>
        <p:spPr>
          <a:xfrm>
            <a:off x="302248" y="317537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AUXILIO DE CESANTIAS </a:t>
            </a:r>
            <a:r>
              <a:rPr lang="es-ES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(</a:t>
            </a:r>
            <a:r>
              <a:rPr lang="en-US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Art 249 CST)</a:t>
            </a:r>
            <a:r>
              <a:rPr lang="en-US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.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66BF5D65-92DA-468F-B555-72B4AEF43131}"/>
              </a:ext>
            </a:extLst>
          </p:cNvPr>
          <p:cNvSpPr txBox="1"/>
          <p:nvPr/>
        </p:nvSpPr>
        <p:spPr>
          <a:xfrm>
            <a:off x="351216" y="1484467"/>
            <a:ext cx="15117384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1"/>
              </a:lnSpc>
            </a:pPr>
            <a:r>
              <a:rPr lang="en-U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Son un </a:t>
            </a:r>
            <a:r>
              <a:rPr lang="en-U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ahorro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obligatorio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 permite al trabajador cubrir situaciones de desempleo o destinarlo a la educación o compra de vivienda, el valor corresponde a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 mes de salario por cada año trabajado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Si el contrato es menor a un año, se liquida de forma proporcional al tiempo laborado,</a:t>
            </a:r>
            <a:r>
              <a:rPr lang="es-ES" sz="3600" b="0" i="0" dirty="0">
                <a:solidFill>
                  <a:srgbClr val="1A2441"/>
                </a:solidFill>
                <a:effectLst/>
                <a:latin typeface="Inter"/>
              </a:rPr>
              <a:t>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 empleador debe consignar este valor al fondo de cesantías del trabajador a más tardar el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14 de febrero de cada año.                                     </a:t>
            </a:r>
            <a:endParaRPr lang="es-CO" sz="3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0680D7E9-834A-47AD-856D-112F93110F0B}"/>
              </a:ext>
            </a:extLst>
          </p:cNvPr>
          <p:cNvSpPr txBox="1"/>
          <p:nvPr/>
        </p:nvSpPr>
        <p:spPr>
          <a:xfrm>
            <a:off x="239377" y="4493337"/>
            <a:ext cx="17610473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11"/>
              </a:lnSpc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Fórmula Liquidación de Cesantías:  </a:t>
            </a:r>
            <a:r>
              <a:rPr lang="es-CO" sz="3400" b="1" dirty="0">
                <a:solidFill>
                  <a:schemeClr val="bg1"/>
                </a:solidFill>
              </a:rPr>
              <a:t>Salario +  Horas Suplementarios + Aux Transp X días laborados</a:t>
            </a:r>
          </a:p>
          <a:p>
            <a:pPr>
              <a:lnSpc>
                <a:spcPts val="3811"/>
              </a:lnSpc>
            </a:pPr>
            <a:r>
              <a:rPr lang="es-CO" sz="3400" b="1" dirty="0">
                <a:solidFill>
                  <a:schemeClr val="bg1"/>
                </a:solidFill>
              </a:rPr>
              <a:t>                                                                                                 Divido 360 días</a:t>
            </a:r>
          </a:p>
          <a:p>
            <a:pPr>
              <a:lnSpc>
                <a:spcPts val="3811"/>
              </a:lnSpc>
            </a:pPr>
            <a:endParaRPr lang="es-CO" sz="3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ts val="3811"/>
              </a:lnSpc>
            </a:pP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 liquidar se toma como base el último salario mensual devengado por el trabajador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sino ha variado en los tres (3) últimos meses.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En el caso contrario y en el de los salarios variables, se tomará como base el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promedio de lo devengado en el último año de servicios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 en todo el tiempo servido si fuere menor de un año</a:t>
            </a:r>
            <a:r>
              <a:rPr lang="es-E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</a:rPr>
              <a:t>.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liquidación de las cesantías se hará el último día de cada año o al finalizar el contrato, pero se provisiona mensual o quincenalmente a una tarifa del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8.33% sobre la base de liquidación.                                                                                                                                                                           </a:t>
            </a:r>
            <a:r>
              <a:rPr lang="es-ES" sz="3400" b="1" dirty="0">
                <a:solidFill>
                  <a:schemeClr val="bg1"/>
                </a:solidFill>
              </a:rPr>
              <a:t>Art 64 Ley 2466/2025 (consignación mensualmente anticipada al Fondo de Cesantías)</a:t>
            </a:r>
            <a:endParaRPr lang="es-CO" sz="3400" b="1" dirty="0">
              <a:solidFill>
                <a:schemeClr val="bg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531FE81-6736-4848-9B80-D918664C9947}"/>
              </a:ext>
            </a:extLst>
          </p:cNvPr>
          <p:cNvCxnSpPr>
            <a:cxnSpLocks/>
          </p:cNvCxnSpPr>
          <p:nvPr/>
        </p:nvCxnSpPr>
        <p:spPr>
          <a:xfrm>
            <a:off x="6629400" y="4914900"/>
            <a:ext cx="10896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5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12324075" y="-2533442"/>
            <a:ext cx="2286049" cy="8436661"/>
            <a:chOff x="0" y="0"/>
            <a:chExt cx="554768" cy="21641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4768" cy="2164183"/>
            </a:xfrm>
            <a:custGeom>
              <a:avLst/>
              <a:gdLst/>
              <a:ahLst/>
              <a:cxnLst/>
              <a:rect l="l" t="t" r="r" b="b"/>
              <a:pathLst>
                <a:path w="554768" h="2164183">
                  <a:moveTo>
                    <a:pt x="109950" y="0"/>
                  </a:moveTo>
                  <a:lnTo>
                    <a:pt x="444818" y="0"/>
                  </a:lnTo>
                  <a:cubicBezTo>
                    <a:pt x="473979" y="0"/>
                    <a:pt x="501945" y="11584"/>
                    <a:pt x="522565" y="32204"/>
                  </a:cubicBezTo>
                  <a:cubicBezTo>
                    <a:pt x="543184" y="52823"/>
                    <a:pt x="554768" y="80790"/>
                    <a:pt x="554768" y="109950"/>
                  </a:cubicBezTo>
                  <a:lnTo>
                    <a:pt x="554768" y="2054233"/>
                  </a:lnTo>
                  <a:cubicBezTo>
                    <a:pt x="554768" y="2114956"/>
                    <a:pt x="505542" y="2164183"/>
                    <a:pt x="444818" y="2164183"/>
                  </a:cubicBezTo>
                  <a:lnTo>
                    <a:pt x="109950" y="2164183"/>
                  </a:lnTo>
                  <a:cubicBezTo>
                    <a:pt x="80790" y="2164183"/>
                    <a:pt x="52823" y="2152599"/>
                    <a:pt x="32204" y="2131979"/>
                  </a:cubicBezTo>
                  <a:cubicBezTo>
                    <a:pt x="11584" y="2111359"/>
                    <a:pt x="0" y="2083393"/>
                    <a:pt x="0" y="2054233"/>
                  </a:cubicBezTo>
                  <a:lnTo>
                    <a:pt x="0" y="109950"/>
                  </a:lnTo>
                  <a:cubicBezTo>
                    <a:pt x="0" y="80790"/>
                    <a:pt x="11584" y="52823"/>
                    <a:pt x="32204" y="32204"/>
                  </a:cubicBezTo>
                  <a:cubicBezTo>
                    <a:pt x="52823" y="11584"/>
                    <a:pt x="80790" y="0"/>
                    <a:pt x="109950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54768" cy="220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2206462" y="703123"/>
            <a:ext cx="2425196" cy="8340582"/>
            <a:chOff x="0" y="0"/>
            <a:chExt cx="554768" cy="21641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4768" cy="2164183"/>
            </a:xfrm>
            <a:custGeom>
              <a:avLst/>
              <a:gdLst/>
              <a:ahLst/>
              <a:cxnLst/>
              <a:rect l="l" t="t" r="r" b="b"/>
              <a:pathLst>
                <a:path w="554768" h="2164183">
                  <a:moveTo>
                    <a:pt x="109950" y="0"/>
                  </a:moveTo>
                  <a:lnTo>
                    <a:pt x="444818" y="0"/>
                  </a:lnTo>
                  <a:cubicBezTo>
                    <a:pt x="473979" y="0"/>
                    <a:pt x="501945" y="11584"/>
                    <a:pt x="522565" y="32204"/>
                  </a:cubicBezTo>
                  <a:cubicBezTo>
                    <a:pt x="543184" y="52823"/>
                    <a:pt x="554768" y="80790"/>
                    <a:pt x="554768" y="109950"/>
                  </a:cubicBezTo>
                  <a:lnTo>
                    <a:pt x="554768" y="2054233"/>
                  </a:lnTo>
                  <a:cubicBezTo>
                    <a:pt x="554768" y="2114956"/>
                    <a:pt x="505542" y="2164183"/>
                    <a:pt x="444818" y="2164183"/>
                  </a:cubicBezTo>
                  <a:lnTo>
                    <a:pt x="109950" y="2164183"/>
                  </a:lnTo>
                  <a:cubicBezTo>
                    <a:pt x="80790" y="2164183"/>
                    <a:pt x="52823" y="2152599"/>
                    <a:pt x="32204" y="2131979"/>
                  </a:cubicBezTo>
                  <a:cubicBezTo>
                    <a:pt x="11584" y="2111359"/>
                    <a:pt x="0" y="2083393"/>
                    <a:pt x="0" y="2054233"/>
                  </a:cubicBezTo>
                  <a:lnTo>
                    <a:pt x="0" y="109950"/>
                  </a:lnTo>
                  <a:cubicBezTo>
                    <a:pt x="0" y="80790"/>
                    <a:pt x="11584" y="52823"/>
                    <a:pt x="32204" y="32204"/>
                  </a:cubicBezTo>
                  <a:cubicBezTo>
                    <a:pt x="52823" y="11584"/>
                    <a:pt x="80790" y="0"/>
                    <a:pt x="109950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54768" cy="220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472459" y="852621"/>
            <a:ext cx="8212972" cy="1962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*Compra  Vivienda nueva o usada.</a:t>
            </a:r>
          </a:p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</a:t>
            </a:r>
            <a:r>
              <a:rPr lang="es-CO" sz="2400" dirty="0">
                <a:solidFill>
                  <a:srgbClr val="FFFFFF"/>
                </a:solidFill>
                <a:latin typeface="TT Interphases"/>
                <a:cs typeface="TT Interphases"/>
              </a:rPr>
              <a:t>Construcción, Reparación </a:t>
            </a:r>
            <a:r>
              <a:rPr lang="en-US" sz="2400" dirty="0">
                <a:solidFill>
                  <a:srgbClr val="FFFFFF"/>
                </a:solidFill>
                <a:latin typeface="TT Interphases"/>
                <a:cs typeface="TT Interphases"/>
                <a:sym typeface="TT Interphases"/>
              </a:rPr>
              <a:t>o mejora </a:t>
            </a: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 Vivienda.</a:t>
            </a:r>
          </a:p>
          <a:p>
            <a:pPr marL="0" lvl="0" indent="0" algn="ctr">
              <a:lnSpc>
                <a:spcPts val="3119"/>
              </a:lnSpc>
            </a:pPr>
            <a:r>
              <a:rPr lang="en-US" sz="2400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*Compra de un Lote o Terreno.</a:t>
            </a:r>
          </a:p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*Pago de Predial.</a:t>
            </a:r>
          </a:p>
          <a:p>
            <a:pPr marL="0" lvl="0" indent="0" algn="ctr">
              <a:lnSpc>
                <a:spcPts val="3119"/>
              </a:lnSpc>
            </a:pPr>
            <a:r>
              <a:rPr lang="en-US" sz="2400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*Pago o Abono </a:t>
            </a:r>
            <a:r>
              <a:rPr lang="es-CO" sz="2400" dirty="0">
                <a:solidFill>
                  <a:srgbClr val="FFFFFF"/>
                </a:solidFill>
                <a:latin typeface="TT Interphases"/>
                <a:cs typeface="TT Interphases"/>
              </a:rPr>
              <a:t>crédito </a:t>
            </a:r>
            <a:r>
              <a:rPr lang="en-US" sz="2400" dirty="0">
                <a:solidFill>
                  <a:srgbClr val="FFFFFF"/>
                </a:solidFill>
                <a:latin typeface="TT Interphases"/>
                <a:cs typeface="TT Interphases"/>
                <a:sym typeface="TT Interphases"/>
              </a:rPr>
              <a:t>Hipotecario </a:t>
            </a:r>
            <a:r>
              <a:rPr lang="en-US" sz="2400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o canon de Leasing.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810221" y="130353"/>
            <a:ext cx="3596284" cy="658178"/>
            <a:chOff x="0" y="0"/>
            <a:chExt cx="2220569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0569" cy="406400"/>
            </a:xfrm>
            <a:custGeom>
              <a:avLst/>
              <a:gdLst/>
              <a:ahLst/>
              <a:cxnLst/>
              <a:rect l="l" t="t" r="r" b="b"/>
              <a:pathLst>
                <a:path w="2220569" h="406400">
                  <a:moveTo>
                    <a:pt x="2017369" y="0"/>
                  </a:moveTo>
                  <a:cubicBezTo>
                    <a:pt x="2129593" y="0"/>
                    <a:pt x="2220569" y="90976"/>
                    <a:pt x="2220569" y="203200"/>
                  </a:cubicBezTo>
                  <a:cubicBezTo>
                    <a:pt x="2220569" y="315424"/>
                    <a:pt x="2129593" y="406400"/>
                    <a:pt x="2017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205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810221" y="3249305"/>
            <a:ext cx="3596284" cy="658178"/>
            <a:chOff x="0" y="0"/>
            <a:chExt cx="2220569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20569" cy="406400"/>
            </a:xfrm>
            <a:custGeom>
              <a:avLst/>
              <a:gdLst/>
              <a:ahLst/>
              <a:cxnLst/>
              <a:rect l="l" t="t" r="r" b="b"/>
              <a:pathLst>
                <a:path w="2220569" h="406400">
                  <a:moveTo>
                    <a:pt x="2017369" y="0"/>
                  </a:moveTo>
                  <a:cubicBezTo>
                    <a:pt x="2129593" y="0"/>
                    <a:pt x="2220569" y="90976"/>
                    <a:pt x="2220569" y="203200"/>
                  </a:cubicBezTo>
                  <a:cubicBezTo>
                    <a:pt x="2220569" y="315424"/>
                    <a:pt x="2129593" y="406400"/>
                    <a:pt x="2017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2205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107310" y="224936"/>
            <a:ext cx="2737890" cy="47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2807" b="1" dirty="0">
                <a:solidFill>
                  <a:srgbClr val="000A1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VIVIENDA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11321" y="3316795"/>
            <a:ext cx="3070109" cy="47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2807" b="1" dirty="0">
                <a:solidFill>
                  <a:srgbClr val="000A1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EDUCACION</a:t>
            </a:r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-1766672" y="254694"/>
            <a:ext cx="11850027" cy="9472459"/>
            <a:chOff x="0" y="0"/>
            <a:chExt cx="3120995" cy="24948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20995" cy="2494804"/>
            </a:xfrm>
            <a:custGeom>
              <a:avLst/>
              <a:gdLst/>
              <a:ahLst/>
              <a:cxnLst/>
              <a:rect l="l" t="t" r="r" b="b"/>
              <a:pathLst>
                <a:path w="3120995" h="2494804">
                  <a:moveTo>
                    <a:pt x="18293" y="0"/>
                  </a:moveTo>
                  <a:lnTo>
                    <a:pt x="3102702" y="0"/>
                  </a:lnTo>
                  <a:cubicBezTo>
                    <a:pt x="3107553" y="0"/>
                    <a:pt x="3112206" y="1927"/>
                    <a:pt x="3115637" y="5358"/>
                  </a:cubicBezTo>
                  <a:cubicBezTo>
                    <a:pt x="3119068" y="8789"/>
                    <a:pt x="3120995" y="13441"/>
                    <a:pt x="3120995" y="18293"/>
                  </a:cubicBezTo>
                  <a:lnTo>
                    <a:pt x="3120995" y="2476511"/>
                  </a:lnTo>
                  <a:cubicBezTo>
                    <a:pt x="3120995" y="2486614"/>
                    <a:pt x="3112805" y="2494804"/>
                    <a:pt x="3102702" y="2494804"/>
                  </a:cubicBezTo>
                  <a:lnTo>
                    <a:pt x="18293" y="2494804"/>
                  </a:lnTo>
                  <a:cubicBezTo>
                    <a:pt x="13441" y="2494804"/>
                    <a:pt x="8789" y="2492877"/>
                    <a:pt x="5358" y="2489446"/>
                  </a:cubicBezTo>
                  <a:cubicBezTo>
                    <a:pt x="1927" y="2486015"/>
                    <a:pt x="0" y="2481362"/>
                    <a:pt x="0" y="2476511"/>
                  </a:cubicBezTo>
                  <a:lnTo>
                    <a:pt x="0" y="18293"/>
                  </a:lnTo>
                  <a:cubicBezTo>
                    <a:pt x="0" y="8190"/>
                    <a:pt x="8190" y="0"/>
                    <a:pt x="18293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20995" cy="2532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12276034" y="3800034"/>
            <a:ext cx="2286048" cy="8340581"/>
            <a:chOff x="0" y="0"/>
            <a:chExt cx="554768" cy="21641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54768" cy="2164183"/>
            </a:xfrm>
            <a:custGeom>
              <a:avLst/>
              <a:gdLst/>
              <a:ahLst/>
              <a:cxnLst/>
              <a:rect l="l" t="t" r="r" b="b"/>
              <a:pathLst>
                <a:path w="554768" h="2164183">
                  <a:moveTo>
                    <a:pt x="109950" y="0"/>
                  </a:moveTo>
                  <a:lnTo>
                    <a:pt x="444818" y="0"/>
                  </a:lnTo>
                  <a:cubicBezTo>
                    <a:pt x="473979" y="0"/>
                    <a:pt x="501945" y="11584"/>
                    <a:pt x="522565" y="32204"/>
                  </a:cubicBezTo>
                  <a:cubicBezTo>
                    <a:pt x="543184" y="52823"/>
                    <a:pt x="554768" y="80790"/>
                    <a:pt x="554768" y="109950"/>
                  </a:cubicBezTo>
                  <a:lnTo>
                    <a:pt x="554768" y="2054233"/>
                  </a:lnTo>
                  <a:cubicBezTo>
                    <a:pt x="554768" y="2114956"/>
                    <a:pt x="505542" y="2164183"/>
                    <a:pt x="444818" y="2164183"/>
                  </a:cubicBezTo>
                  <a:lnTo>
                    <a:pt x="109950" y="2164183"/>
                  </a:lnTo>
                  <a:cubicBezTo>
                    <a:pt x="80790" y="2164183"/>
                    <a:pt x="52823" y="2152599"/>
                    <a:pt x="32204" y="2131979"/>
                  </a:cubicBezTo>
                  <a:cubicBezTo>
                    <a:pt x="11584" y="2111359"/>
                    <a:pt x="0" y="2083393"/>
                    <a:pt x="0" y="2054233"/>
                  </a:cubicBezTo>
                  <a:lnTo>
                    <a:pt x="0" y="109950"/>
                  </a:lnTo>
                  <a:cubicBezTo>
                    <a:pt x="0" y="80790"/>
                    <a:pt x="11584" y="52823"/>
                    <a:pt x="32204" y="32204"/>
                  </a:cubicBezTo>
                  <a:cubicBezTo>
                    <a:pt x="52823" y="11584"/>
                    <a:pt x="80790" y="0"/>
                    <a:pt x="109950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54768" cy="220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913957" y="7281391"/>
            <a:ext cx="7173523" cy="3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endParaRPr lang="en-US" sz="2121" u="none" strike="noStrike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0979544" y="6415790"/>
            <a:ext cx="4955823" cy="658178"/>
            <a:chOff x="0" y="0"/>
            <a:chExt cx="2220569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20569" cy="406400"/>
            </a:xfrm>
            <a:custGeom>
              <a:avLst/>
              <a:gdLst/>
              <a:ahLst/>
              <a:cxnLst/>
              <a:rect l="l" t="t" r="r" b="b"/>
              <a:pathLst>
                <a:path w="2220569" h="406400">
                  <a:moveTo>
                    <a:pt x="2017369" y="0"/>
                  </a:moveTo>
                  <a:cubicBezTo>
                    <a:pt x="2129593" y="0"/>
                    <a:pt x="2220569" y="90976"/>
                    <a:pt x="2220569" y="203200"/>
                  </a:cubicBezTo>
                  <a:cubicBezTo>
                    <a:pt x="2220569" y="315424"/>
                    <a:pt x="2129593" y="406400"/>
                    <a:pt x="2017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2205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758595" y="6560594"/>
            <a:ext cx="5176772" cy="457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2807" b="1" dirty="0">
                <a:solidFill>
                  <a:srgbClr val="000A1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TERMINACION CONTRATO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1000" y="4390253"/>
            <a:ext cx="7287573" cy="4824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</a:pP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 empleador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podrá pagarle directamente al trabajador las cesantías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siempre y cuando estas sean utilizadas para los motivos que indica la ley, previos soportes. (No obstante, la afiliación al fondo de cesantías es obligatorio).              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 retiro de las cesantías completas o parciales aplica para los afiliados dependientes y Ley 50/1990.</a:t>
            </a:r>
            <a:endParaRPr lang="es-CO" sz="3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l">
              <a:lnSpc>
                <a:spcPts val="3811"/>
              </a:lnSpc>
            </a:pPr>
            <a:endParaRPr lang="en-US" sz="2367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4EB23053-142F-45CF-9580-DC1228140FC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47335"/>
            <a:ext cx="2381250" cy="238125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8EF71254-0130-4F81-A5F0-EB1C96303C79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178FB8B-B954-4D5B-9BE2-6EABE0FC2AED}"/>
              </a:ext>
            </a:extLst>
          </p:cNvPr>
          <p:cNvSpPr txBox="1"/>
          <p:nvPr/>
        </p:nvSpPr>
        <p:spPr>
          <a:xfrm>
            <a:off x="-722549" y="2827912"/>
            <a:ext cx="94688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AUXILIO DE CESANTIAS </a:t>
            </a:r>
          </a:p>
          <a:p>
            <a:pPr algn="ctr"/>
            <a:r>
              <a:rPr lang="es-ES" sz="2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(</a:t>
            </a:r>
            <a:r>
              <a:rPr lang="en-US" sz="2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Art 15 Paragrafo 4 Ley 2466/2025)</a:t>
            </a:r>
            <a:endParaRPr lang="en-US" sz="2200" b="1" spc="144" dirty="0">
              <a:solidFill>
                <a:schemeClr val="accent1">
                  <a:lumMod val="20000"/>
                  <a:lumOff val="80000"/>
                </a:schemeClr>
              </a:solidFill>
              <a:latin typeface="Muli Heavy"/>
              <a:sym typeface="Guerrilla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AA4918E0-B89E-4301-8279-07214EC932DE}"/>
              </a:ext>
            </a:extLst>
          </p:cNvPr>
          <p:cNvSpPr txBox="1"/>
          <p:nvPr/>
        </p:nvSpPr>
        <p:spPr>
          <a:xfrm>
            <a:off x="9455511" y="3869385"/>
            <a:ext cx="8212972" cy="1962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*Superior ( pregrado o Posgrado).</a:t>
            </a:r>
          </a:p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*Instituciones </a:t>
            </a:r>
            <a:r>
              <a:rPr lang="es-CO" sz="2400" dirty="0">
                <a:solidFill>
                  <a:srgbClr val="FFFFFF"/>
                </a:solidFill>
                <a:latin typeface="TT Interphases"/>
                <a:cs typeface="TT Interphases"/>
              </a:rPr>
              <a:t>Técnicas</a:t>
            </a:r>
            <a:r>
              <a:rPr lang="en-US" sz="2400" dirty="0">
                <a:solidFill>
                  <a:srgbClr val="FFFFFF"/>
                </a:solidFill>
                <a:latin typeface="TT Interphases"/>
                <a:cs typeface="TT Interphases"/>
                <a:sym typeface="TT Interphases"/>
              </a:rPr>
              <a:t>.</a:t>
            </a:r>
          </a:p>
          <a:p>
            <a:pPr lvl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*Pago de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400" dirty="0">
                <a:solidFill>
                  <a:srgbClr val="FFFFFF"/>
                </a:solidFill>
                <a:latin typeface="TT Interphases"/>
                <a:cs typeface="TT Interphases"/>
              </a:rPr>
              <a:t>créditos</a:t>
            </a:r>
            <a:r>
              <a:rPr lang="en-US" sz="2400" dirty="0">
                <a:solidFill>
                  <a:srgbClr val="FFFFFF"/>
                </a:solidFill>
                <a:latin typeface="TT Interphases"/>
                <a:cs typeface="TT Interphases"/>
                <a:sym typeface="TT Interphases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educativos.</a:t>
            </a:r>
          </a:p>
          <a:p>
            <a:pPr lvl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*Compra Seguro Educativos.</a:t>
            </a:r>
          </a:p>
          <a:p>
            <a:pPr lvl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NOTA: Se </a:t>
            </a:r>
            <a:r>
              <a:rPr lang="en-US" sz="2400" dirty="0">
                <a:solidFill>
                  <a:srgbClr val="FFFFFF"/>
                </a:solidFill>
                <a:latin typeface="TT Interphases"/>
                <a:cs typeface="TT Interphases"/>
                <a:sym typeface="TT Interphases"/>
              </a:rPr>
              <a:t>extiende a </a:t>
            </a:r>
            <a:r>
              <a:rPr lang="es-CO" sz="2400" dirty="0">
                <a:solidFill>
                  <a:srgbClr val="FFFFFF"/>
                </a:solidFill>
                <a:latin typeface="TT Interphases"/>
                <a:cs typeface="TT Interphases"/>
              </a:rPr>
              <a:t>cónyuge</a:t>
            </a:r>
            <a:r>
              <a:rPr lang="en-US" sz="2400" dirty="0">
                <a:solidFill>
                  <a:srgbClr val="FFFFFF"/>
                </a:solidFill>
                <a:latin typeface="TT Interphases"/>
                <a:cs typeface="TT Interphases"/>
                <a:sym typeface="TT Interphases"/>
              </a:rPr>
              <a:t> e </a:t>
            </a: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hijos.</a:t>
            </a:r>
            <a:endParaRPr lang="en-US" sz="2400" u="none" strike="noStrike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87952C8E-93FF-4AB5-8499-14FAA22BBC2A}"/>
              </a:ext>
            </a:extLst>
          </p:cNvPr>
          <p:cNvSpPr txBox="1"/>
          <p:nvPr/>
        </p:nvSpPr>
        <p:spPr>
          <a:xfrm>
            <a:off x="9176437" y="7218772"/>
            <a:ext cx="8212972" cy="1962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*Seguro de desempleo.</a:t>
            </a:r>
          </a:p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</a:t>
            </a:r>
            <a:r>
              <a:rPr lang="es-CO" sz="2400" dirty="0">
                <a:solidFill>
                  <a:srgbClr val="FFFFFF"/>
                </a:solidFill>
                <a:latin typeface="TT Interphases"/>
                <a:cs typeface="TT Interphases"/>
              </a:rPr>
              <a:t>Sustitución</a:t>
            </a:r>
            <a:r>
              <a:rPr lang="en-US" sz="2400" dirty="0">
                <a:solidFill>
                  <a:srgbClr val="FFFFFF"/>
                </a:solidFill>
                <a:latin typeface="TT Interphases"/>
                <a:cs typeface="TT Interphases"/>
                <a:sym typeface="TT Interphases"/>
              </a:rPr>
              <a:t> Patronal</a:t>
            </a: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</a:p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*Fallecimiento del afiliado.</a:t>
            </a:r>
          </a:p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OTRO: Ser llamado a Prestar el Servicio Militar.</a:t>
            </a:r>
          </a:p>
          <a:p>
            <a:pPr marL="0" lvl="0" indent="0" algn="ctr">
              <a:lnSpc>
                <a:spcPts val="3119"/>
              </a:lnSpc>
            </a:pPr>
            <a:r>
              <a:rPr lang="en-US" sz="24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  <a:endParaRPr lang="en-US" sz="2400" u="none" strike="noStrike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3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A0F53B8-723E-46A0-9B1C-3D7C44F8C06E}"/>
              </a:ext>
            </a:extLst>
          </p:cNvPr>
          <p:cNvSpPr txBox="1"/>
          <p:nvPr/>
        </p:nvSpPr>
        <p:spPr>
          <a:xfrm>
            <a:off x="712247" y="466952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INTERESES A LAS CESANTIAS</a:t>
            </a:r>
            <a:r>
              <a:rPr lang="es-E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 (</a:t>
            </a: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Ley 52/1975)</a:t>
            </a: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.</a:t>
            </a: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24A9D4BC-C507-4886-8943-102DC4889E60}"/>
              </a:ext>
            </a:extLst>
          </p:cNvPr>
          <p:cNvSpPr txBox="1"/>
          <p:nvPr/>
        </p:nvSpPr>
        <p:spPr>
          <a:xfrm>
            <a:off x="351216" y="1692568"/>
            <a:ext cx="15117384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1"/>
              </a:lnSpc>
            </a:pPr>
            <a:r>
              <a:rPr lang="en-U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 un </a:t>
            </a:r>
            <a:r>
              <a:rPr lang="en-U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porcentaje adicional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 el empleador paga al trabajador como compensación por el ahorro de las cesantías.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 interés corresponde al 12% anual sobre el valor de las cesantías causadas.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Si el contrato dura menos de un año, se liquida proporcionalmente, deben ser pagados directamente al trabajador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más tardar el 31 de enero de cada año.                                     </a:t>
            </a:r>
            <a:endParaRPr lang="es-CO" sz="3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05B375-7223-49FB-AE59-2057806CAC48}"/>
              </a:ext>
            </a:extLst>
          </p:cNvPr>
          <p:cNvSpPr txBox="1"/>
          <p:nvPr/>
        </p:nvSpPr>
        <p:spPr>
          <a:xfrm>
            <a:off x="351216" y="4742746"/>
            <a:ext cx="15117384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11"/>
              </a:lnSpc>
            </a:pPr>
            <a:r>
              <a:rPr lang="es-CO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Fórmula Liquidación Interés de Cesantías:  </a:t>
            </a:r>
            <a:r>
              <a:rPr lang="es-CO" sz="3400" b="1" dirty="0">
                <a:solidFill>
                  <a:schemeClr val="bg1"/>
                </a:solidFill>
              </a:rPr>
              <a:t>Cesantías X días laborados X 0,12</a:t>
            </a:r>
          </a:p>
          <a:p>
            <a:pPr>
              <a:lnSpc>
                <a:spcPts val="3811"/>
              </a:lnSpc>
            </a:pPr>
            <a:r>
              <a:rPr lang="es-CO" sz="3400" b="1" dirty="0">
                <a:solidFill>
                  <a:schemeClr val="bg1"/>
                </a:solidFill>
              </a:rPr>
              <a:t>                                                                                                 Divido 360 días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221DAAB-40C6-45A4-A7D6-6E90D1778165}"/>
              </a:ext>
            </a:extLst>
          </p:cNvPr>
          <p:cNvCxnSpPr>
            <a:cxnSpLocks/>
          </p:cNvCxnSpPr>
          <p:nvPr/>
        </p:nvCxnSpPr>
        <p:spPr>
          <a:xfrm>
            <a:off x="7924800" y="5295900"/>
            <a:ext cx="6447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31">
            <a:extLst>
              <a:ext uri="{FF2B5EF4-FFF2-40B4-BE49-F238E27FC236}">
                <a16:creationId xmlns:a16="http://schemas.microsoft.com/office/drawing/2014/main" id="{11EED539-50D3-47B3-A345-A384DEB6A7F4}"/>
              </a:ext>
            </a:extLst>
          </p:cNvPr>
          <p:cNvSpPr txBox="1"/>
          <p:nvPr/>
        </p:nvSpPr>
        <p:spPr>
          <a:xfrm>
            <a:off x="315121" y="6354964"/>
            <a:ext cx="15117384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1"/>
              </a:lnSpc>
            </a:pPr>
            <a:r>
              <a:rPr lang="en-US" sz="3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ART 64 Ley 2466/2025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 partes podrán acordar por escrito la </a:t>
            </a: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mensualización de los</a:t>
            </a:r>
          </a:p>
          <a:p>
            <a:pPr algn="just">
              <a:lnSpc>
                <a:spcPts val="3811"/>
              </a:lnSpc>
            </a:pP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intereses sobre las cesantías, pagando al trabajador el 1% del salario </a:t>
            </a: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base de</a:t>
            </a:r>
          </a:p>
          <a:p>
            <a:pPr algn="just">
              <a:lnSpc>
                <a:spcPts val="3811"/>
              </a:lnSpc>
            </a:pP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liquidación compuesto por el salario mensual sumado al auxilio de transporte</a:t>
            </a:r>
          </a:p>
          <a:p>
            <a:pPr algn="just">
              <a:lnSpc>
                <a:spcPts val="3811"/>
              </a:lnSpc>
            </a:pPr>
            <a:r>
              <a:rPr lang="es-ES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 los casos en que a este hubiere lugar.</a:t>
            </a:r>
            <a:endParaRPr lang="es-CO" sz="3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9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2393</Words>
  <Application>Microsoft Office PowerPoint</Application>
  <PresentationFormat>Personalizado</PresentationFormat>
  <Paragraphs>171</Paragraphs>
  <Slides>16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TT Interphases</vt:lpstr>
      <vt:lpstr>Arial</vt:lpstr>
      <vt:lpstr>Muli Heavy</vt:lpstr>
      <vt:lpstr>Muli Ultra-Bold</vt:lpstr>
      <vt:lpstr>Open Sans</vt:lpstr>
      <vt:lpstr>NunitoSans</vt:lpstr>
      <vt:lpstr>Inter</vt:lpstr>
      <vt:lpstr>Calibri</vt:lpstr>
      <vt:lpstr>Proxima Nova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viviana</cp:lastModifiedBy>
  <cp:revision>128</cp:revision>
  <dcterms:created xsi:type="dcterms:W3CDTF">2006-08-16T00:00:00Z</dcterms:created>
  <dcterms:modified xsi:type="dcterms:W3CDTF">2026-06-03T00:22:58Z</dcterms:modified>
  <dc:identifier>DAGs3YsrlTA</dc:identifier>
</cp:coreProperties>
</file>